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71" r:id="rId3"/>
    <p:sldId id="257" r:id="rId4"/>
    <p:sldId id="258" r:id="rId5"/>
    <p:sldId id="259" r:id="rId6"/>
    <p:sldId id="265" r:id="rId7"/>
    <p:sldId id="260" r:id="rId8"/>
    <p:sldId id="261" r:id="rId9"/>
    <p:sldId id="262" r:id="rId10"/>
    <p:sldId id="263" r:id="rId11"/>
    <p:sldId id="264" r:id="rId12"/>
    <p:sldId id="266" r:id="rId13"/>
    <p:sldId id="267" r:id="rId14"/>
    <p:sldId id="268" r:id="rId15"/>
    <p:sldId id="269" r:id="rId16"/>
    <p:sldId id="270" r:id="rId17"/>
    <p:sldId id="273" r:id="rId18"/>
    <p:sldId id="272" r:id="rId19"/>
    <p:sldId id="274" r:id="rId20"/>
    <p:sldId id="275" r:id="rId21"/>
    <p:sldId id="276" r:id="rId22"/>
    <p:sldId id="277" r:id="rId23"/>
    <p:sldId id="278" r:id="rId24"/>
    <p:sldId id="279" r:id="rId25"/>
    <p:sldId id="310" r:id="rId26"/>
    <p:sldId id="301" r:id="rId27"/>
    <p:sldId id="309" r:id="rId28"/>
    <p:sldId id="311" r:id="rId29"/>
    <p:sldId id="312" r:id="rId30"/>
    <p:sldId id="313" r:id="rId31"/>
    <p:sldId id="314" r:id="rId32"/>
    <p:sldId id="315" r:id="rId33"/>
    <p:sldId id="316"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54"/>
  </p:normalViewPr>
  <p:slideViewPr>
    <p:cSldViewPr snapToGrid="0" snapToObjects="1" showGuides="1">
      <p:cViewPr varScale="1">
        <p:scale>
          <a:sx n="108" d="100"/>
          <a:sy n="108" d="100"/>
        </p:scale>
        <p:origin x="73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323FD-B81C-4149-B0A1-620F4C715E3B}" type="datetimeFigureOut">
              <a:rPr lang="en-US" smtClean="0"/>
              <a:t>12/15/20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D94F4-D4FF-E043-B47B-59D62830F6DB}" type="slidenum">
              <a:rPr lang="en-US" smtClean="0"/>
              <a:t>‹#›</a:t>
            </a:fld>
            <a:endParaRPr lang="en-US"/>
          </a:p>
        </p:txBody>
      </p:sp>
    </p:spTree>
    <p:extLst>
      <p:ext uri="{BB962C8B-B14F-4D97-AF65-F5344CB8AC3E}">
        <p14:creationId xmlns:p14="http://schemas.microsoft.com/office/powerpoint/2010/main" val="281241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IUCN red list designations – Northwest Atlantic is us</a:t>
            </a:r>
          </a:p>
          <a:p>
            <a:r>
              <a:rPr lang="en-US" dirty="0"/>
              <a:t>NMFS designations – overfished = populations is below target stock threshold, overfishing occurring = fished at a rate to keep population below stock threshold</a:t>
            </a:r>
          </a:p>
          <a:p>
            <a:r>
              <a:rPr lang="en-US" dirty="0"/>
              <a:t>Graph shows biomass loss</a:t>
            </a:r>
          </a:p>
          <a:p>
            <a:r>
              <a:rPr lang="en-US" dirty="0"/>
              <a:t>Map shows Mid-Atlantic Shark Closure – closed to bottom longline gear Jan-June to protect juvenile Dusky Sharks</a:t>
            </a:r>
          </a:p>
        </p:txBody>
      </p:sp>
      <p:sp>
        <p:nvSpPr>
          <p:cNvPr id="4" name="Slide Number Placeholder 3"/>
          <p:cNvSpPr>
            <a:spLocks noGrp="1"/>
          </p:cNvSpPr>
          <p:nvPr>
            <p:ph type="sldNum" sz="quarter" idx="5"/>
          </p:nvPr>
        </p:nvSpPr>
        <p:spPr/>
        <p:txBody>
          <a:bodyPr/>
          <a:lstStyle/>
          <a:p>
            <a:fld id="{D76E76A9-44C5-A649-AA3C-12D13F50783F}" type="slidenum">
              <a:rPr lang="en-US" smtClean="0"/>
              <a:t>24</a:t>
            </a:fld>
            <a:endParaRPr lang="en-US"/>
          </a:p>
        </p:txBody>
      </p:sp>
    </p:spTree>
    <p:extLst>
      <p:ext uri="{BB962C8B-B14F-4D97-AF65-F5344CB8AC3E}">
        <p14:creationId xmlns:p14="http://schemas.microsoft.com/office/powerpoint/2010/main" val="227018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ETOPO1 </a:t>
            </a:r>
            <a:r>
              <a:rPr lang="en-US"/>
              <a:t>Global Relief Model</a:t>
            </a:r>
          </a:p>
        </p:txBody>
      </p:sp>
      <p:sp>
        <p:nvSpPr>
          <p:cNvPr id="4" name="Slide Number Placeholder 3"/>
          <p:cNvSpPr>
            <a:spLocks noGrp="1"/>
          </p:cNvSpPr>
          <p:nvPr>
            <p:ph type="sldNum" sz="quarter" idx="5"/>
          </p:nvPr>
        </p:nvSpPr>
        <p:spPr/>
        <p:txBody>
          <a:bodyPr/>
          <a:lstStyle/>
          <a:p>
            <a:fld id="{D76E76A9-44C5-A649-AA3C-12D13F50783F}" type="slidenum">
              <a:rPr lang="en-US" smtClean="0"/>
              <a:t>27</a:t>
            </a:fld>
            <a:endParaRPr lang="en-US"/>
          </a:p>
        </p:txBody>
      </p:sp>
    </p:spTree>
    <p:extLst>
      <p:ext uri="{BB962C8B-B14F-4D97-AF65-F5344CB8AC3E}">
        <p14:creationId xmlns:p14="http://schemas.microsoft.com/office/powerpoint/2010/main" val="308858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AB07-FB14-924A-98B7-5F3668C829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A319D4-8A29-084A-AD25-948A547F52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DF4732-FBF7-AC46-8B55-1DAD29DCCFF7}"/>
              </a:ext>
            </a:extLst>
          </p:cNvPr>
          <p:cNvSpPr>
            <a:spLocks noGrp="1"/>
          </p:cNvSpPr>
          <p:nvPr>
            <p:ph type="dt" sz="half" idx="10"/>
          </p:nvPr>
        </p:nvSpPr>
        <p:spPr/>
        <p:txBody>
          <a:bodyPr/>
          <a:lstStyle/>
          <a:p>
            <a:fld id="{E208AECF-F254-E748-A5FF-BE878EFEB351}" type="datetimeFigureOut">
              <a:rPr lang="en-US" smtClean="0"/>
              <a:t>12/15/20</a:t>
            </a:fld>
            <a:endParaRPr lang="en-US"/>
          </a:p>
        </p:txBody>
      </p:sp>
      <p:sp>
        <p:nvSpPr>
          <p:cNvPr id="5" name="Footer Placeholder 4">
            <a:extLst>
              <a:ext uri="{FF2B5EF4-FFF2-40B4-BE49-F238E27FC236}">
                <a16:creationId xmlns:a16="http://schemas.microsoft.com/office/drawing/2014/main" id="{0E560C91-4582-C940-A6A8-9B70D02B0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60318-EBFB-8446-AFBD-5EF6CAC303E8}"/>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402664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3F25-E534-A149-AE10-A7E170B69A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04E1DC-BDD8-4744-85D7-2129A1542D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E0F46-5D48-4E4F-9112-22C7CFCC69B1}"/>
              </a:ext>
            </a:extLst>
          </p:cNvPr>
          <p:cNvSpPr>
            <a:spLocks noGrp="1"/>
          </p:cNvSpPr>
          <p:nvPr>
            <p:ph type="dt" sz="half" idx="10"/>
          </p:nvPr>
        </p:nvSpPr>
        <p:spPr/>
        <p:txBody>
          <a:bodyPr/>
          <a:lstStyle/>
          <a:p>
            <a:fld id="{E208AECF-F254-E748-A5FF-BE878EFEB351}" type="datetimeFigureOut">
              <a:rPr lang="en-US" smtClean="0"/>
              <a:t>12/15/20</a:t>
            </a:fld>
            <a:endParaRPr lang="en-US"/>
          </a:p>
        </p:txBody>
      </p:sp>
      <p:sp>
        <p:nvSpPr>
          <p:cNvPr id="5" name="Footer Placeholder 4">
            <a:extLst>
              <a:ext uri="{FF2B5EF4-FFF2-40B4-BE49-F238E27FC236}">
                <a16:creationId xmlns:a16="http://schemas.microsoft.com/office/drawing/2014/main" id="{7311C038-26E8-AB45-8933-CFEE6967A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1A58E-CA90-8246-A6C8-3CD0759BE1C8}"/>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329079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8B0F12-5D13-6E46-B047-749BE453EF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95E6AE-4952-C849-BEDD-4246CCC103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3058D-5A06-3442-B8A1-CB8FB00599FD}"/>
              </a:ext>
            </a:extLst>
          </p:cNvPr>
          <p:cNvSpPr>
            <a:spLocks noGrp="1"/>
          </p:cNvSpPr>
          <p:nvPr>
            <p:ph type="dt" sz="half" idx="10"/>
          </p:nvPr>
        </p:nvSpPr>
        <p:spPr/>
        <p:txBody>
          <a:bodyPr/>
          <a:lstStyle/>
          <a:p>
            <a:fld id="{E208AECF-F254-E748-A5FF-BE878EFEB351}" type="datetimeFigureOut">
              <a:rPr lang="en-US" smtClean="0"/>
              <a:t>12/15/20</a:t>
            </a:fld>
            <a:endParaRPr lang="en-US"/>
          </a:p>
        </p:txBody>
      </p:sp>
      <p:sp>
        <p:nvSpPr>
          <p:cNvPr id="5" name="Footer Placeholder 4">
            <a:extLst>
              <a:ext uri="{FF2B5EF4-FFF2-40B4-BE49-F238E27FC236}">
                <a16:creationId xmlns:a16="http://schemas.microsoft.com/office/drawing/2014/main" id="{B7D5A3EB-F3A7-9441-95AD-C8808EED6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27B6B-F283-9049-BBEE-0FD38B941B51}"/>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364538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528F-8F04-FE40-97B6-37FF9FD9C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644DC4-5336-9C40-A15E-D009EB3D47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6CDC9-9992-F945-85C8-FCD01A1FA08E}"/>
              </a:ext>
            </a:extLst>
          </p:cNvPr>
          <p:cNvSpPr>
            <a:spLocks noGrp="1"/>
          </p:cNvSpPr>
          <p:nvPr>
            <p:ph type="dt" sz="half" idx="10"/>
          </p:nvPr>
        </p:nvSpPr>
        <p:spPr/>
        <p:txBody>
          <a:bodyPr/>
          <a:lstStyle/>
          <a:p>
            <a:fld id="{E208AECF-F254-E748-A5FF-BE878EFEB351}" type="datetimeFigureOut">
              <a:rPr lang="en-US" smtClean="0"/>
              <a:t>12/15/20</a:t>
            </a:fld>
            <a:endParaRPr lang="en-US"/>
          </a:p>
        </p:txBody>
      </p:sp>
      <p:sp>
        <p:nvSpPr>
          <p:cNvPr id="5" name="Footer Placeholder 4">
            <a:extLst>
              <a:ext uri="{FF2B5EF4-FFF2-40B4-BE49-F238E27FC236}">
                <a16:creationId xmlns:a16="http://schemas.microsoft.com/office/drawing/2014/main" id="{DF16E26A-3D89-B34C-8922-97E6E7E29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8CDBD-E8CE-B949-9A8E-CF92B7430E9F}"/>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126501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4BCA-E72F-C545-96C6-CAD6CAA9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02D1C5-4F38-0346-AF43-52446B3655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FD9E58-CF46-CB46-A323-B285C5A57623}"/>
              </a:ext>
            </a:extLst>
          </p:cNvPr>
          <p:cNvSpPr>
            <a:spLocks noGrp="1"/>
          </p:cNvSpPr>
          <p:nvPr>
            <p:ph type="dt" sz="half" idx="10"/>
          </p:nvPr>
        </p:nvSpPr>
        <p:spPr/>
        <p:txBody>
          <a:bodyPr/>
          <a:lstStyle/>
          <a:p>
            <a:fld id="{E208AECF-F254-E748-A5FF-BE878EFEB351}" type="datetimeFigureOut">
              <a:rPr lang="en-US" smtClean="0"/>
              <a:t>12/15/20</a:t>
            </a:fld>
            <a:endParaRPr lang="en-US"/>
          </a:p>
        </p:txBody>
      </p:sp>
      <p:sp>
        <p:nvSpPr>
          <p:cNvPr id="5" name="Footer Placeholder 4">
            <a:extLst>
              <a:ext uri="{FF2B5EF4-FFF2-40B4-BE49-F238E27FC236}">
                <a16:creationId xmlns:a16="http://schemas.microsoft.com/office/drawing/2014/main" id="{E25EF8B8-D191-2746-BF43-147C02DEE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5315C-EAAF-0941-8D12-654E39D1DD60}"/>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28768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33F7-11FB-E24F-A0A2-39D9BB871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2911FC-7FC8-BF47-BCA5-DA8935FF05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884AA6-9C6B-1C49-AA19-61C9AC7DB5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42A3F-E455-FA41-BD5E-35DE30B80214}"/>
              </a:ext>
            </a:extLst>
          </p:cNvPr>
          <p:cNvSpPr>
            <a:spLocks noGrp="1"/>
          </p:cNvSpPr>
          <p:nvPr>
            <p:ph type="dt" sz="half" idx="10"/>
          </p:nvPr>
        </p:nvSpPr>
        <p:spPr/>
        <p:txBody>
          <a:bodyPr/>
          <a:lstStyle/>
          <a:p>
            <a:fld id="{E208AECF-F254-E748-A5FF-BE878EFEB351}" type="datetimeFigureOut">
              <a:rPr lang="en-US" smtClean="0"/>
              <a:t>12/15/20</a:t>
            </a:fld>
            <a:endParaRPr lang="en-US"/>
          </a:p>
        </p:txBody>
      </p:sp>
      <p:sp>
        <p:nvSpPr>
          <p:cNvPr id="6" name="Footer Placeholder 5">
            <a:extLst>
              <a:ext uri="{FF2B5EF4-FFF2-40B4-BE49-F238E27FC236}">
                <a16:creationId xmlns:a16="http://schemas.microsoft.com/office/drawing/2014/main" id="{B768D056-630C-5540-8ED5-705BB79AB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888A5E-2FF0-EA44-A27C-71CF3FA6E618}"/>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2563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84AE-55D7-5D4E-ADFA-44D051AD8A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5EF47D-EC20-8C46-8C50-AEBDB0FD1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D36E39-F7A8-E940-AE6A-999AAC77D1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51F79-50C6-694B-B292-D8AE1C3E37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C28A0C-3290-0A42-9DBF-82974DFEE5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482E68-BF68-4644-AB29-7D3AB5099889}"/>
              </a:ext>
            </a:extLst>
          </p:cNvPr>
          <p:cNvSpPr>
            <a:spLocks noGrp="1"/>
          </p:cNvSpPr>
          <p:nvPr>
            <p:ph type="dt" sz="half" idx="10"/>
          </p:nvPr>
        </p:nvSpPr>
        <p:spPr/>
        <p:txBody>
          <a:bodyPr/>
          <a:lstStyle/>
          <a:p>
            <a:fld id="{E208AECF-F254-E748-A5FF-BE878EFEB351}" type="datetimeFigureOut">
              <a:rPr lang="en-US" smtClean="0"/>
              <a:t>12/15/20</a:t>
            </a:fld>
            <a:endParaRPr lang="en-US"/>
          </a:p>
        </p:txBody>
      </p:sp>
      <p:sp>
        <p:nvSpPr>
          <p:cNvPr id="8" name="Footer Placeholder 7">
            <a:extLst>
              <a:ext uri="{FF2B5EF4-FFF2-40B4-BE49-F238E27FC236}">
                <a16:creationId xmlns:a16="http://schemas.microsoft.com/office/drawing/2014/main" id="{00FAE994-A8AF-5B4C-8EB1-C01B7B0F7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A3A6C-9701-324C-915C-6F6533047222}"/>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358325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2C03-97AF-784A-AF26-7634AD4598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C0C41F-4C73-EC43-B71F-684B1348DD87}"/>
              </a:ext>
            </a:extLst>
          </p:cNvPr>
          <p:cNvSpPr>
            <a:spLocks noGrp="1"/>
          </p:cNvSpPr>
          <p:nvPr>
            <p:ph type="dt" sz="half" idx="10"/>
          </p:nvPr>
        </p:nvSpPr>
        <p:spPr/>
        <p:txBody>
          <a:bodyPr/>
          <a:lstStyle/>
          <a:p>
            <a:fld id="{E208AECF-F254-E748-A5FF-BE878EFEB351}" type="datetimeFigureOut">
              <a:rPr lang="en-US" smtClean="0"/>
              <a:t>12/15/20</a:t>
            </a:fld>
            <a:endParaRPr lang="en-US"/>
          </a:p>
        </p:txBody>
      </p:sp>
      <p:sp>
        <p:nvSpPr>
          <p:cNvPr id="4" name="Footer Placeholder 3">
            <a:extLst>
              <a:ext uri="{FF2B5EF4-FFF2-40B4-BE49-F238E27FC236}">
                <a16:creationId xmlns:a16="http://schemas.microsoft.com/office/drawing/2014/main" id="{D51C189A-BD8E-E44E-B70A-06A436FEF6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EFC631-3776-CD4F-93BA-637E806158AE}"/>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213868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9B390D-C72A-F74A-BF88-AC3F04C70E8D}"/>
              </a:ext>
            </a:extLst>
          </p:cNvPr>
          <p:cNvSpPr>
            <a:spLocks noGrp="1"/>
          </p:cNvSpPr>
          <p:nvPr>
            <p:ph type="dt" sz="half" idx="10"/>
          </p:nvPr>
        </p:nvSpPr>
        <p:spPr/>
        <p:txBody>
          <a:bodyPr/>
          <a:lstStyle/>
          <a:p>
            <a:fld id="{E208AECF-F254-E748-A5FF-BE878EFEB351}" type="datetimeFigureOut">
              <a:rPr lang="en-US" smtClean="0"/>
              <a:t>12/15/20</a:t>
            </a:fld>
            <a:endParaRPr lang="en-US"/>
          </a:p>
        </p:txBody>
      </p:sp>
      <p:sp>
        <p:nvSpPr>
          <p:cNvPr id="3" name="Footer Placeholder 2">
            <a:extLst>
              <a:ext uri="{FF2B5EF4-FFF2-40B4-BE49-F238E27FC236}">
                <a16:creationId xmlns:a16="http://schemas.microsoft.com/office/drawing/2014/main" id="{A577F0F2-7EA9-4441-8965-367542BBA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45627-C823-714C-AE1B-3A0F60A3B4CF}"/>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245941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54BF-65BB-E840-AE44-8667431CF9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DD44FC-5664-794D-87B8-06CC9F63C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40FCE-6BD7-0F4E-AC51-B7695863C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9CAD47-ADB6-0746-A683-1DD3330701F0}"/>
              </a:ext>
            </a:extLst>
          </p:cNvPr>
          <p:cNvSpPr>
            <a:spLocks noGrp="1"/>
          </p:cNvSpPr>
          <p:nvPr>
            <p:ph type="dt" sz="half" idx="10"/>
          </p:nvPr>
        </p:nvSpPr>
        <p:spPr/>
        <p:txBody>
          <a:bodyPr/>
          <a:lstStyle/>
          <a:p>
            <a:fld id="{E208AECF-F254-E748-A5FF-BE878EFEB351}" type="datetimeFigureOut">
              <a:rPr lang="en-US" smtClean="0"/>
              <a:t>12/15/20</a:t>
            </a:fld>
            <a:endParaRPr lang="en-US"/>
          </a:p>
        </p:txBody>
      </p:sp>
      <p:sp>
        <p:nvSpPr>
          <p:cNvPr id="6" name="Footer Placeholder 5">
            <a:extLst>
              <a:ext uri="{FF2B5EF4-FFF2-40B4-BE49-F238E27FC236}">
                <a16:creationId xmlns:a16="http://schemas.microsoft.com/office/drawing/2014/main" id="{23195820-17BA-9F4A-BA7E-07C0B43CE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8DA58-467B-0547-8928-85AD8D3D195E}"/>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155639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06CB-4106-6644-97F6-3DE1B74B8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43CE57-20D3-A546-9D19-FCD341003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3255F-5E5E-E545-A0F2-BAC22F1A8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E78EDA-737B-6043-A983-8AF419013D1B}"/>
              </a:ext>
            </a:extLst>
          </p:cNvPr>
          <p:cNvSpPr>
            <a:spLocks noGrp="1"/>
          </p:cNvSpPr>
          <p:nvPr>
            <p:ph type="dt" sz="half" idx="10"/>
          </p:nvPr>
        </p:nvSpPr>
        <p:spPr/>
        <p:txBody>
          <a:bodyPr/>
          <a:lstStyle/>
          <a:p>
            <a:fld id="{E208AECF-F254-E748-A5FF-BE878EFEB351}" type="datetimeFigureOut">
              <a:rPr lang="en-US" smtClean="0"/>
              <a:t>12/15/20</a:t>
            </a:fld>
            <a:endParaRPr lang="en-US"/>
          </a:p>
        </p:txBody>
      </p:sp>
      <p:sp>
        <p:nvSpPr>
          <p:cNvPr id="6" name="Footer Placeholder 5">
            <a:extLst>
              <a:ext uri="{FF2B5EF4-FFF2-40B4-BE49-F238E27FC236}">
                <a16:creationId xmlns:a16="http://schemas.microsoft.com/office/drawing/2014/main" id="{83C8342F-1D0B-7D42-B870-F541BB7D5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2FCA6-63EF-7F4D-A230-06814C594579}"/>
              </a:ext>
            </a:extLst>
          </p:cNvPr>
          <p:cNvSpPr>
            <a:spLocks noGrp="1"/>
          </p:cNvSpPr>
          <p:nvPr>
            <p:ph type="sldNum" sz="quarter" idx="12"/>
          </p:nvPr>
        </p:nvSpPr>
        <p:spPr/>
        <p:txBody>
          <a:bodyPr/>
          <a:lstStyle/>
          <a:p>
            <a:fld id="{562445E3-6AB8-AA4B-A3E1-7E2A43ECD26C}" type="slidenum">
              <a:rPr lang="en-US" smtClean="0"/>
              <a:t>‹#›</a:t>
            </a:fld>
            <a:endParaRPr lang="en-US"/>
          </a:p>
        </p:txBody>
      </p:sp>
    </p:spTree>
    <p:extLst>
      <p:ext uri="{BB962C8B-B14F-4D97-AF65-F5344CB8AC3E}">
        <p14:creationId xmlns:p14="http://schemas.microsoft.com/office/powerpoint/2010/main" val="417891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D31C43-DD41-654A-B678-37B20E11D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BCC463-709F-1744-8FCB-00835060C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DEA1A-1C81-294C-B86F-E6E25268F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8AECF-F254-E748-A5FF-BE878EFEB351}" type="datetimeFigureOut">
              <a:rPr lang="en-US" smtClean="0"/>
              <a:t>12/15/20</a:t>
            </a:fld>
            <a:endParaRPr lang="en-US"/>
          </a:p>
        </p:txBody>
      </p:sp>
      <p:sp>
        <p:nvSpPr>
          <p:cNvPr id="5" name="Footer Placeholder 4">
            <a:extLst>
              <a:ext uri="{FF2B5EF4-FFF2-40B4-BE49-F238E27FC236}">
                <a16:creationId xmlns:a16="http://schemas.microsoft.com/office/drawing/2014/main" id="{F0F4D4FF-C11D-FD45-90D3-7ACF73BA53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3287EF-A32B-6E4B-B813-515961012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445E3-6AB8-AA4B-A3E1-7E2A43ECD26C}" type="slidenum">
              <a:rPr lang="en-US" smtClean="0"/>
              <a:t>‹#›</a:t>
            </a:fld>
            <a:endParaRPr lang="en-US"/>
          </a:p>
        </p:txBody>
      </p:sp>
    </p:spTree>
    <p:extLst>
      <p:ext uri="{BB962C8B-B14F-4D97-AF65-F5344CB8AC3E}">
        <p14:creationId xmlns:p14="http://schemas.microsoft.com/office/powerpoint/2010/main" val="30001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simondedman.com/"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441EA4-29B6-F74F-BE9E-DA5CF34CF747}"/>
              </a:ext>
            </a:extLst>
          </p:cNvPr>
          <p:cNvSpPr txBox="1"/>
          <p:nvPr/>
        </p:nvSpPr>
        <p:spPr>
          <a:xfrm>
            <a:off x="972225" y="676894"/>
            <a:ext cx="10247549" cy="1138773"/>
          </a:xfrm>
          <a:prstGeom prst="rect">
            <a:avLst/>
          </a:prstGeom>
          <a:noFill/>
        </p:spPr>
        <p:txBody>
          <a:bodyPr wrap="none" rtlCol="0">
            <a:spAutoFit/>
          </a:bodyPr>
          <a:lstStyle/>
          <a:p>
            <a:pPr algn="ctr"/>
            <a:r>
              <a:rPr lang="en-US" sz="3600" dirty="0"/>
              <a:t>Sharks in Trees</a:t>
            </a:r>
          </a:p>
          <a:p>
            <a:pPr algn="ctr"/>
            <a:r>
              <a:rPr lang="en-US" sz="3200" dirty="0"/>
              <a:t>Boosted Regression Tree Analysis of Acoustic Telemetry Data</a:t>
            </a:r>
          </a:p>
        </p:txBody>
      </p:sp>
      <p:sp>
        <p:nvSpPr>
          <p:cNvPr id="5" name="TextBox 4">
            <a:extLst>
              <a:ext uri="{FF2B5EF4-FFF2-40B4-BE49-F238E27FC236}">
                <a16:creationId xmlns:a16="http://schemas.microsoft.com/office/drawing/2014/main" id="{580D61C8-1DDD-5540-939D-A0CF80C9D00D}"/>
              </a:ext>
            </a:extLst>
          </p:cNvPr>
          <p:cNvSpPr txBox="1"/>
          <p:nvPr/>
        </p:nvSpPr>
        <p:spPr>
          <a:xfrm>
            <a:off x="4510501" y="1994425"/>
            <a:ext cx="3170997" cy="954107"/>
          </a:xfrm>
          <a:prstGeom prst="rect">
            <a:avLst/>
          </a:prstGeom>
          <a:noFill/>
        </p:spPr>
        <p:txBody>
          <a:bodyPr wrap="none" rtlCol="0">
            <a:spAutoFit/>
          </a:bodyPr>
          <a:lstStyle/>
          <a:p>
            <a:pPr algn="ctr"/>
            <a:r>
              <a:rPr lang="en-US" sz="2800" dirty="0"/>
              <a:t>Charles </a:t>
            </a:r>
            <a:r>
              <a:rPr lang="en-US" sz="2800" dirty="0" err="1"/>
              <a:t>Bangley</a:t>
            </a:r>
            <a:endParaRPr lang="en-US" sz="2800" dirty="0"/>
          </a:p>
          <a:p>
            <a:pPr algn="ctr"/>
            <a:r>
              <a:rPr lang="en-US" sz="2800" dirty="0"/>
              <a:t>Dalhousie University</a:t>
            </a:r>
          </a:p>
        </p:txBody>
      </p:sp>
      <p:pic>
        <p:nvPicPr>
          <p:cNvPr id="7" name="Picture 6">
            <a:extLst>
              <a:ext uri="{FF2B5EF4-FFF2-40B4-BE49-F238E27FC236}">
                <a16:creationId xmlns:a16="http://schemas.microsoft.com/office/drawing/2014/main" id="{B6237E41-9FCC-EF4A-96D7-7C3ECFEA028D}"/>
              </a:ext>
            </a:extLst>
          </p:cNvPr>
          <p:cNvPicPr>
            <a:picLocks noChangeAspect="1"/>
          </p:cNvPicPr>
          <p:nvPr/>
        </p:nvPicPr>
        <p:blipFill>
          <a:blip r:embed="rId2"/>
          <a:stretch>
            <a:fillRect/>
          </a:stretch>
        </p:blipFill>
        <p:spPr>
          <a:xfrm>
            <a:off x="3532743" y="2948532"/>
            <a:ext cx="5126512" cy="3424510"/>
          </a:xfrm>
          <a:prstGeom prst="rect">
            <a:avLst/>
          </a:prstGeom>
        </p:spPr>
      </p:pic>
      <p:sp>
        <p:nvSpPr>
          <p:cNvPr id="8" name="TextBox 7">
            <a:extLst>
              <a:ext uri="{FF2B5EF4-FFF2-40B4-BE49-F238E27FC236}">
                <a16:creationId xmlns:a16="http://schemas.microsoft.com/office/drawing/2014/main" id="{74445D67-C1B5-0544-9ED4-F6084FC6BBA3}"/>
              </a:ext>
            </a:extLst>
          </p:cNvPr>
          <p:cNvSpPr txBox="1"/>
          <p:nvPr/>
        </p:nvSpPr>
        <p:spPr>
          <a:xfrm>
            <a:off x="3532743" y="6126821"/>
            <a:ext cx="814647" cy="246221"/>
          </a:xfrm>
          <a:prstGeom prst="rect">
            <a:avLst/>
          </a:prstGeom>
          <a:noFill/>
        </p:spPr>
        <p:txBody>
          <a:bodyPr wrap="none" rtlCol="0">
            <a:spAutoFit/>
          </a:bodyPr>
          <a:lstStyle/>
          <a:p>
            <a:r>
              <a:rPr lang="en-US" sz="1000" dirty="0">
                <a:solidFill>
                  <a:schemeClr val="bg1"/>
                </a:solidFill>
              </a:rPr>
              <a:t>Brian Skerry</a:t>
            </a:r>
          </a:p>
        </p:txBody>
      </p:sp>
    </p:spTree>
    <p:extLst>
      <p:ext uri="{BB962C8B-B14F-4D97-AF65-F5344CB8AC3E}">
        <p14:creationId xmlns:p14="http://schemas.microsoft.com/office/powerpoint/2010/main" val="385873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734201-2812-7343-A7A4-6F2B3402254D}"/>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636F0E50-C09B-CE48-A657-DC1776CCED25}"/>
              </a:ext>
            </a:extLst>
          </p:cNvPr>
          <p:cNvSpPr txBox="1"/>
          <p:nvPr/>
        </p:nvSpPr>
        <p:spPr>
          <a:xfrm>
            <a:off x="534390" y="1199408"/>
            <a:ext cx="6372101" cy="3416320"/>
          </a:xfrm>
          <a:prstGeom prst="rect">
            <a:avLst/>
          </a:prstGeom>
          <a:noFill/>
        </p:spPr>
        <p:txBody>
          <a:bodyPr wrap="square" rtlCol="0">
            <a:spAutoFit/>
          </a:bodyPr>
          <a:lstStyle/>
          <a:p>
            <a:r>
              <a:rPr lang="en-US" sz="2400" dirty="0"/>
              <a:t>Marginal Effect Plots – Provide information on:</a:t>
            </a:r>
          </a:p>
          <a:p>
            <a:pPr marL="342900" indent="-342900">
              <a:buFontTx/>
              <a:buChar char="-"/>
            </a:pPr>
            <a:r>
              <a:rPr lang="en-US" sz="2400" dirty="0"/>
              <a:t>Relationship with each explanatory variable</a:t>
            </a:r>
          </a:p>
          <a:p>
            <a:pPr marL="800100" lvl="1" indent="-342900">
              <a:buFontTx/>
              <a:buChar char="-"/>
            </a:pPr>
            <a:r>
              <a:rPr lang="en-US" sz="2400" dirty="0"/>
              <a:t>Line height shows positive/negative effect</a:t>
            </a:r>
          </a:p>
          <a:p>
            <a:pPr marL="800100" lvl="1" indent="-342900">
              <a:buFontTx/>
              <a:buChar char="-"/>
            </a:pPr>
            <a:r>
              <a:rPr lang="en-US" sz="2400" dirty="0"/>
              <a:t>Y-axis is relative probability for binary models, deviation from mean for Gaussian</a:t>
            </a:r>
          </a:p>
          <a:p>
            <a:pPr marL="342900" indent="-342900">
              <a:buFontTx/>
              <a:buChar char="-"/>
            </a:pPr>
            <a:r>
              <a:rPr lang="en-US" sz="2400" dirty="0"/>
              <a:t>Relative importance/influence of each explanatory variable</a:t>
            </a:r>
          </a:p>
          <a:p>
            <a:pPr marL="800100" lvl="1" indent="-342900">
              <a:buFontTx/>
              <a:buChar char="-"/>
            </a:pPr>
            <a:r>
              <a:rPr lang="en-US" sz="2400" dirty="0"/>
              <a:t>Measured as % of tree splits attributed to that variable</a:t>
            </a:r>
          </a:p>
        </p:txBody>
      </p:sp>
      <p:pic>
        <p:nvPicPr>
          <p:cNvPr id="7" name="Picture 6">
            <a:extLst>
              <a:ext uri="{FF2B5EF4-FFF2-40B4-BE49-F238E27FC236}">
                <a16:creationId xmlns:a16="http://schemas.microsoft.com/office/drawing/2014/main" id="{1BE8AD28-FE41-774A-8DA5-47D8225572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6906491" y="976661"/>
            <a:ext cx="4506686" cy="4506686"/>
          </a:xfrm>
          <a:prstGeom prst="rect">
            <a:avLst/>
          </a:prstGeom>
        </p:spPr>
      </p:pic>
    </p:spTree>
    <p:extLst>
      <p:ext uri="{BB962C8B-B14F-4D97-AF65-F5344CB8AC3E}">
        <p14:creationId xmlns:p14="http://schemas.microsoft.com/office/powerpoint/2010/main" val="147771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C82687-5E93-DE40-8DCF-ED436D28C524}"/>
              </a:ext>
            </a:extLst>
          </p:cNvPr>
          <p:cNvSpPr txBox="1"/>
          <p:nvPr/>
        </p:nvSpPr>
        <p:spPr>
          <a:xfrm>
            <a:off x="3189733" y="391886"/>
            <a:ext cx="5812553" cy="584775"/>
          </a:xfrm>
          <a:prstGeom prst="rect">
            <a:avLst/>
          </a:prstGeom>
          <a:noFill/>
        </p:spPr>
        <p:txBody>
          <a:bodyPr wrap="none" rtlCol="0">
            <a:spAutoFit/>
          </a:bodyPr>
          <a:lstStyle/>
          <a:p>
            <a:pPr algn="ctr"/>
            <a:r>
              <a:rPr lang="en-US" sz="3200" dirty="0"/>
              <a:t>BRT Analysis and Shark Research</a:t>
            </a:r>
          </a:p>
        </p:txBody>
      </p:sp>
      <p:pic>
        <p:nvPicPr>
          <p:cNvPr id="3" name="Picture 2">
            <a:extLst>
              <a:ext uri="{FF2B5EF4-FFF2-40B4-BE49-F238E27FC236}">
                <a16:creationId xmlns:a16="http://schemas.microsoft.com/office/drawing/2014/main" id="{34452960-5D08-4441-B1B8-1B0E08F0C2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2999827" y="3063834"/>
            <a:ext cx="6192345" cy="3163664"/>
          </a:xfrm>
          <a:prstGeom prst="rect">
            <a:avLst/>
          </a:prstGeom>
          <a:ln>
            <a:solidFill>
              <a:schemeClr val="bg1"/>
            </a:solidFill>
          </a:ln>
        </p:spPr>
      </p:pic>
      <p:sp>
        <p:nvSpPr>
          <p:cNvPr id="5" name="TextBox 4">
            <a:extLst>
              <a:ext uri="{FF2B5EF4-FFF2-40B4-BE49-F238E27FC236}">
                <a16:creationId xmlns:a16="http://schemas.microsoft.com/office/drawing/2014/main" id="{8DA0FB02-2431-9646-B979-A5A04B7C010B}"/>
              </a:ext>
            </a:extLst>
          </p:cNvPr>
          <p:cNvSpPr txBox="1"/>
          <p:nvPr/>
        </p:nvSpPr>
        <p:spPr>
          <a:xfrm>
            <a:off x="1117650" y="1132054"/>
            <a:ext cx="9956700" cy="1569660"/>
          </a:xfrm>
          <a:prstGeom prst="rect">
            <a:avLst/>
          </a:prstGeom>
          <a:noFill/>
        </p:spPr>
        <p:txBody>
          <a:bodyPr wrap="none" rtlCol="0">
            <a:spAutoFit/>
          </a:bodyPr>
          <a:lstStyle/>
          <a:p>
            <a:pPr marL="342900" indent="-342900">
              <a:buFontTx/>
              <a:buChar char="-"/>
            </a:pPr>
            <a:r>
              <a:rPr lang="en-US" sz="2400" dirty="0"/>
              <a:t>BRT models handle unusual data distributions and zero-inflated data well</a:t>
            </a:r>
          </a:p>
          <a:p>
            <a:pPr marL="800100" lvl="1" indent="-342900">
              <a:buFontTx/>
              <a:buChar char="-"/>
            </a:pPr>
            <a:r>
              <a:rPr lang="en-US" sz="2400" dirty="0"/>
              <a:t>Common issues working with highly migratory and/or data-poor species</a:t>
            </a:r>
          </a:p>
          <a:p>
            <a:pPr marL="800100" lvl="1" indent="-342900">
              <a:buFontTx/>
              <a:buChar char="-"/>
            </a:pPr>
            <a:r>
              <a:rPr lang="en-US" sz="2400" dirty="0"/>
              <a:t>Typically at least 20 presence records are needed</a:t>
            </a:r>
          </a:p>
          <a:p>
            <a:pPr marL="800100" lvl="1" indent="-342900">
              <a:buFontTx/>
              <a:buChar char="-"/>
            </a:pPr>
            <a:r>
              <a:rPr lang="en-US" sz="2400" dirty="0"/>
              <a:t>Sometimes possible to model presence but not abundance</a:t>
            </a:r>
          </a:p>
        </p:txBody>
      </p:sp>
    </p:spTree>
    <p:extLst>
      <p:ext uri="{BB962C8B-B14F-4D97-AF65-F5344CB8AC3E}">
        <p14:creationId xmlns:p14="http://schemas.microsoft.com/office/powerpoint/2010/main" val="2372829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ED059A-BE3A-094E-9908-A4B6CE4F244E}"/>
              </a:ext>
            </a:extLst>
          </p:cNvPr>
          <p:cNvSpPr txBox="1"/>
          <p:nvPr/>
        </p:nvSpPr>
        <p:spPr>
          <a:xfrm>
            <a:off x="3189733" y="391886"/>
            <a:ext cx="5812553" cy="584775"/>
          </a:xfrm>
          <a:prstGeom prst="rect">
            <a:avLst/>
          </a:prstGeom>
          <a:noFill/>
        </p:spPr>
        <p:txBody>
          <a:bodyPr wrap="none" rtlCol="0">
            <a:spAutoFit/>
          </a:bodyPr>
          <a:lstStyle/>
          <a:p>
            <a:pPr algn="ctr"/>
            <a:r>
              <a:rPr lang="en-US" sz="3200" dirty="0"/>
              <a:t>BRT Analysis and Shark Research</a:t>
            </a:r>
          </a:p>
        </p:txBody>
      </p:sp>
      <p:sp>
        <p:nvSpPr>
          <p:cNvPr id="3" name="TextBox 2">
            <a:extLst>
              <a:ext uri="{FF2B5EF4-FFF2-40B4-BE49-F238E27FC236}">
                <a16:creationId xmlns:a16="http://schemas.microsoft.com/office/drawing/2014/main" id="{E7D5BAB7-0DED-D34E-AF4C-09B899BF46B7}"/>
              </a:ext>
            </a:extLst>
          </p:cNvPr>
          <p:cNvSpPr txBox="1"/>
          <p:nvPr/>
        </p:nvSpPr>
        <p:spPr>
          <a:xfrm>
            <a:off x="3499048" y="1140030"/>
            <a:ext cx="5193922" cy="461665"/>
          </a:xfrm>
          <a:prstGeom prst="rect">
            <a:avLst/>
          </a:prstGeom>
          <a:noFill/>
        </p:spPr>
        <p:txBody>
          <a:bodyPr wrap="none" rtlCol="0">
            <a:spAutoFit/>
          </a:bodyPr>
          <a:lstStyle/>
          <a:p>
            <a:r>
              <a:rPr lang="en-US" sz="2400" dirty="0"/>
              <a:t>Usually used to model survey catch data</a:t>
            </a:r>
          </a:p>
        </p:txBody>
      </p:sp>
      <p:pic>
        <p:nvPicPr>
          <p:cNvPr id="4" name="Picture 3" descr="GrubbsMusickEcoModel.jpg">
            <a:extLst>
              <a:ext uri="{FF2B5EF4-FFF2-40B4-BE49-F238E27FC236}">
                <a16:creationId xmlns:a16="http://schemas.microsoft.com/office/drawing/2014/main" id="{F71FA7DE-39D9-B24F-8D4A-6F07BCBA9E1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6371" y="2202156"/>
            <a:ext cx="2568723" cy="3920289"/>
          </a:xfrm>
          <a:prstGeom prst="rect">
            <a:avLst/>
          </a:prstGeom>
        </p:spPr>
      </p:pic>
      <p:sp>
        <p:nvSpPr>
          <p:cNvPr id="5" name="TextBox 4">
            <a:extLst>
              <a:ext uri="{FF2B5EF4-FFF2-40B4-BE49-F238E27FC236}">
                <a16:creationId xmlns:a16="http://schemas.microsoft.com/office/drawing/2014/main" id="{EDD9A347-7B97-CE46-A138-28360348CAA7}"/>
              </a:ext>
            </a:extLst>
          </p:cNvPr>
          <p:cNvSpPr txBox="1"/>
          <p:nvPr/>
        </p:nvSpPr>
        <p:spPr>
          <a:xfrm>
            <a:off x="630067" y="1784455"/>
            <a:ext cx="3461332" cy="461665"/>
          </a:xfrm>
          <a:prstGeom prst="rect">
            <a:avLst/>
          </a:prstGeom>
          <a:noFill/>
        </p:spPr>
        <p:txBody>
          <a:bodyPr wrap="none" rtlCol="0">
            <a:spAutoFit/>
          </a:bodyPr>
          <a:lstStyle/>
          <a:p>
            <a:r>
              <a:rPr lang="en-US" sz="2400" dirty="0"/>
              <a:t>Grubbs and </a:t>
            </a:r>
            <a:r>
              <a:rPr lang="en-US" sz="2400" dirty="0" err="1"/>
              <a:t>Musick</a:t>
            </a:r>
            <a:r>
              <a:rPr lang="en-US" sz="2400" dirty="0"/>
              <a:t> (2007)</a:t>
            </a:r>
          </a:p>
        </p:txBody>
      </p:sp>
      <p:pic>
        <p:nvPicPr>
          <p:cNvPr id="7" name="Picture 6">
            <a:extLst>
              <a:ext uri="{FF2B5EF4-FFF2-40B4-BE49-F238E27FC236}">
                <a16:creationId xmlns:a16="http://schemas.microsoft.com/office/drawing/2014/main" id="{8C4174D0-CC71-1F49-B31F-24A75AC675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40790" y="2428880"/>
            <a:ext cx="4113932" cy="2083743"/>
          </a:xfrm>
          <a:prstGeom prst="rect">
            <a:avLst/>
          </a:prstGeom>
        </p:spPr>
      </p:pic>
      <p:sp>
        <p:nvSpPr>
          <p:cNvPr id="8" name="TextBox 7">
            <a:extLst>
              <a:ext uri="{FF2B5EF4-FFF2-40B4-BE49-F238E27FC236}">
                <a16:creationId xmlns:a16="http://schemas.microsoft.com/office/drawing/2014/main" id="{E1DDBDCE-1C4B-C04C-80B6-11B45DFA4887}"/>
              </a:ext>
            </a:extLst>
          </p:cNvPr>
          <p:cNvSpPr txBox="1"/>
          <p:nvPr/>
        </p:nvSpPr>
        <p:spPr>
          <a:xfrm>
            <a:off x="4395838" y="1967215"/>
            <a:ext cx="3003836" cy="461665"/>
          </a:xfrm>
          <a:prstGeom prst="rect">
            <a:avLst/>
          </a:prstGeom>
          <a:noFill/>
        </p:spPr>
        <p:txBody>
          <a:bodyPr wrap="none" rtlCol="0">
            <a:spAutoFit/>
          </a:bodyPr>
          <a:lstStyle/>
          <a:p>
            <a:r>
              <a:rPr lang="en-US" sz="2400" dirty="0" err="1"/>
              <a:t>Froeschke</a:t>
            </a:r>
            <a:r>
              <a:rPr lang="en-US" sz="2400" dirty="0"/>
              <a:t> et al. (2010)</a:t>
            </a:r>
          </a:p>
        </p:txBody>
      </p:sp>
      <p:pic>
        <p:nvPicPr>
          <p:cNvPr id="10" name="Picture 9">
            <a:extLst>
              <a:ext uri="{FF2B5EF4-FFF2-40B4-BE49-F238E27FC236}">
                <a16:creationId xmlns:a16="http://schemas.microsoft.com/office/drawing/2014/main" id="{AF807936-5ABD-6E4F-9A48-0B166BE880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9595" y="2361416"/>
            <a:ext cx="3425141" cy="3543658"/>
          </a:xfrm>
          <a:prstGeom prst="rect">
            <a:avLst/>
          </a:prstGeom>
        </p:spPr>
      </p:pic>
      <p:sp>
        <p:nvSpPr>
          <p:cNvPr id="11" name="TextBox 10">
            <a:extLst>
              <a:ext uri="{FF2B5EF4-FFF2-40B4-BE49-F238E27FC236}">
                <a16:creationId xmlns:a16="http://schemas.microsoft.com/office/drawing/2014/main" id="{02A77045-276C-1D43-8530-8559F1BDACCC}"/>
              </a:ext>
            </a:extLst>
          </p:cNvPr>
          <p:cNvSpPr txBox="1"/>
          <p:nvPr/>
        </p:nvSpPr>
        <p:spPr>
          <a:xfrm>
            <a:off x="8441850" y="1736382"/>
            <a:ext cx="2731453" cy="461665"/>
          </a:xfrm>
          <a:prstGeom prst="rect">
            <a:avLst/>
          </a:prstGeom>
          <a:noFill/>
        </p:spPr>
        <p:txBody>
          <a:bodyPr wrap="none" rtlCol="0">
            <a:spAutoFit/>
          </a:bodyPr>
          <a:lstStyle/>
          <a:p>
            <a:r>
              <a:rPr lang="en-US" sz="2400" dirty="0" err="1"/>
              <a:t>Bangley</a:t>
            </a:r>
            <a:r>
              <a:rPr lang="en-US" sz="2400" dirty="0"/>
              <a:t> et al. (2018)</a:t>
            </a:r>
          </a:p>
        </p:txBody>
      </p:sp>
    </p:spTree>
    <p:extLst>
      <p:ext uri="{BB962C8B-B14F-4D97-AF65-F5344CB8AC3E}">
        <p14:creationId xmlns:p14="http://schemas.microsoft.com/office/powerpoint/2010/main" val="40982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CB6EC7-B353-2A4B-807B-5A4DDD774037}"/>
              </a:ext>
            </a:extLst>
          </p:cNvPr>
          <p:cNvSpPr txBox="1"/>
          <p:nvPr/>
        </p:nvSpPr>
        <p:spPr>
          <a:xfrm>
            <a:off x="3189733" y="391886"/>
            <a:ext cx="5812553" cy="584775"/>
          </a:xfrm>
          <a:prstGeom prst="rect">
            <a:avLst/>
          </a:prstGeom>
          <a:noFill/>
        </p:spPr>
        <p:txBody>
          <a:bodyPr wrap="none" rtlCol="0">
            <a:spAutoFit/>
          </a:bodyPr>
          <a:lstStyle/>
          <a:p>
            <a:pPr algn="ctr"/>
            <a:r>
              <a:rPr lang="en-US" sz="3200" dirty="0"/>
              <a:t>BRT Analysis and Shark Research</a:t>
            </a:r>
          </a:p>
        </p:txBody>
      </p:sp>
      <p:sp>
        <p:nvSpPr>
          <p:cNvPr id="3" name="TextBox 2">
            <a:extLst>
              <a:ext uri="{FF2B5EF4-FFF2-40B4-BE49-F238E27FC236}">
                <a16:creationId xmlns:a16="http://schemas.microsoft.com/office/drawing/2014/main" id="{6A5EF322-C6E7-384E-A762-2177947C20E2}"/>
              </a:ext>
            </a:extLst>
          </p:cNvPr>
          <p:cNvSpPr txBox="1"/>
          <p:nvPr/>
        </p:nvSpPr>
        <p:spPr>
          <a:xfrm>
            <a:off x="2462152" y="1092529"/>
            <a:ext cx="7267695" cy="461665"/>
          </a:xfrm>
          <a:prstGeom prst="rect">
            <a:avLst/>
          </a:prstGeom>
          <a:noFill/>
        </p:spPr>
        <p:txBody>
          <a:bodyPr wrap="none" rtlCol="0">
            <a:spAutoFit/>
          </a:bodyPr>
          <a:lstStyle/>
          <a:p>
            <a:r>
              <a:rPr lang="en-US" sz="2400" dirty="0"/>
              <a:t>Assessment of spatial conservation/management policies</a:t>
            </a:r>
          </a:p>
        </p:txBody>
      </p:sp>
      <p:pic>
        <p:nvPicPr>
          <p:cNvPr id="6" name="Picture 5">
            <a:extLst>
              <a:ext uri="{FF2B5EF4-FFF2-40B4-BE49-F238E27FC236}">
                <a16:creationId xmlns:a16="http://schemas.microsoft.com/office/drawing/2014/main" id="{9A89672E-6774-9B46-8276-CC2865774CC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67521" y="2220686"/>
            <a:ext cx="3606516" cy="4316680"/>
          </a:xfrm>
          <a:prstGeom prst="rect">
            <a:avLst/>
          </a:prstGeom>
        </p:spPr>
      </p:pic>
      <p:sp>
        <p:nvSpPr>
          <p:cNvPr id="7" name="TextBox 6">
            <a:extLst>
              <a:ext uri="{FF2B5EF4-FFF2-40B4-BE49-F238E27FC236}">
                <a16:creationId xmlns:a16="http://schemas.microsoft.com/office/drawing/2014/main" id="{FC96D05C-4F93-4747-8C24-F972F6166C20}"/>
              </a:ext>
            </a:extLst>
          </p:cNvPr>
          <p:cNvSpPr txBox="1"/>
          <p:nvPr/>
        </p:nvSpPr>
        <p:spPr>
          <a:xfrm>
            <a:off x="7422078" y="1828800"/>
            <a:ext cx="2755691" cy="461665"/>
          </a:xfrm>
          <a:prstGeom prst="rect">
            <a:avLst/>
          </a:prstGeom>
          <a:noFill/>
        </p:spPr>
        <p:txBody>
          <a:bodyPr wrap="none" rtlCol="0">
            <a:spAutoFit/>
          </a:bodyPr>
          <a:lstStyle/>
          <a:p>
            <a:r>
              <a:rPr lang="en-US" sz="2400" dirty="0" err="1"/>
              <a:t>Drymon</a:t>
            </a:r>
            <a:r>
              <a:rPr lang="en-US" sz="2400" dirty="0"/>
              <a:t> et al. (2020)</a:t>
            </a:r>
          </a:p>
        </p:txBody>
      </p:sp>
      <p:sp>
        <p:nvSpPr>
          <p:cNvPr id="10" name="TextBox 9">
            <a:extLst>
              <a:ext uri="{FF2B5EF4-FFF2-40B4-BE49-F238E27FC236}">
                <a16:creationId xmlns:a16="http://schemas.microsoft.com/office/drawing/2014/main" id="{34FE884D-5B0B-E24C-8A78-C5985EE0F209}"/>
              </a:ext>
            </a:extLst>
          </p:cNvPr>
          <p:cNvSpPr txBox="1"/>
          <p:nvPr/>
        </p:nvSpPr>
        <p:spPr>
          <a:xfrm>
            <a:off x="2104798" y="1759021"/>
            <a:ext cx="2808718" cy="461665"/>
          </a:xfrm>
          <a:prstGeom prst="rect">
            <a:avLst/>
          </a:prstGeom>
          <a:noFill/>
        </p:spPr>
        <p:txBody>
          <a:bodyPr wrap="none" rtlCol="0">
            <a:spAutoFit/>
          </a:bodyPr>
          <a:lstStyle/>
          <a:p>
            <a:r>
              <a:rPr lang="en-US" sz="2400" dirty="0"/>
              <a:t>Dedman et al. (2015)</a:t>
            </a:r>
          </a:p>
        </p:txBody>
      </p:sp>
      <p:pic>
        <p:nvPicPr>
          <p:cNvPr id="5" name="Picture 4">
            <a:extLst>
              <a:ext uri="{FF2B5EF4-FFF2-40B4-BE49-F238E27FC236}">
                <a16:creationId xmlns:a16="http://schemas.microsoft.com/office/drawing/2014/main" id="{FBE72F1A-AFB0-7A4C-979A-17581F3D91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20674" y="2290465"/>
            <a:ext cx="3230038" cy="4246901"/>
          </a:xfrm>
          <a:prstGeom prst="rect">
            <a:avLst/>
          </a:prstGeom>
        </p:spPr>
      </p:pic>
    </p:spTree>
    <p:extLst>
      <p:ext uri="{BB962C8B-B14F-4D97-AF65-F5344CB8AC3E}">
        <p14:creationId xmlns:p14="http://schemas.microsoft.com/office/powerpoint/2010/main" val="242116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A92594-9B3D-9149-867C-0B3FB6593B33}"/>
              </a:ext>
            </a:extLst>
          </p:cNvPr>
          <p:cNvSpPr txBox="1"/>
          <p:nvPr/>
        </p:nvSpPr>
        <p:spPr>
          <a:xfrm>
            <a:off x="2977821" y="391886"/>
            <a:ext cx="6236387" cy="584775"/>
          </a:xfrm>
          <a:prstGeom prst="rect">
            <a:avLst/>
          </a:prstGeom>
          <a:noFill/>
        </p:spPr>
        <p:txBody>
          <a:bodyPr wrap="none" rtlCol="0">
            <a:spAutoFit/>
          </a:bodyPr>
          <a:lstStyle/>
          <a:p>
            <a:pPr algn="ctr"/>
            <a:r>
              <a:rPr lang="en-US" sz="3200" dirty="0"/>
              <a:t>BRT Analysis and Acoustic Telemetry</a:t>
            </a:r>
          </a:p>
        </p:txBody>
      </p:sp>
      <p:sp>
        <p:nvSpPr>
          <p:cNvPr id="3" name="TextBox 2">
            <a:extLst>
              <a:ext uri="{FF2B5EF4-FFF2-40B4-BE49-F238E27FC236}">
                <a16:creationId xmlns:a16="http://schemas.microsoft.com/office/drawing/2014/main" id="{00D003A2-AA24-4341-A118-49B2B850CC88}"/>
              </a:ext>
            </a:extLst>
          </p:cNvPr>
          <p:cNvSpPr txBox="1"/>
          <p:nvPr/>
        </p:nvSpPr>
        <p:spPr>
          <a:xfrm>
            <a:off x="1769623" y="1080653"/>
            <a:ext cx="8652753" cy="4524315"/>
          </a:xfrm>
          <a:prstGeom prst="rect">
            <a:avLst/>
          </a:prstGeom>
          <a:noFill/>
        </p:spPr>
        <p:txBody>
          <a:bodyPr wrap="none" rtlCol="0">
            <a:spAutoFit/>
          </a:bodyPr>
          <a:lstStyle/>
          <a:p>
            <a:r>
              <a:rPr lang="en-US" sz="2400" dirty="0"/>
              <a:t>Variables from acoustic telemetry data</a:t>
            </a:r>
          </a:p>
          <a:p>
            <a:pPr marL="342900" indent="-342900">
              <a:buFontTx/>
              <a:buChar char="-"/>
            </a:pPr>
            <a:r>
              <a:rPr lang="en-US" sz="2400" dirty="0"/>
              <a:t>Response Variables</a:t>
            </a:r>
          </a:p>
          <a:p>
            <a:pPr marL="800100" lvl="1" indent="-342900">
              <a:buFontTx/>
              <a:buChar char="-"/>
            </a:pPr>
            <a:r>
              <a:rPr lang="en-US" sz="2400" dirty="0"/>
              <a:t>Presence – detection at a given receiver over a certain time</a:t>
            </a:r>
          </a:p>
          <a:p>
            <a:pPr marL="1257300" lvl="2" indent="-342900">
              <a:buFontTx/>
              <a:buChar char="-"/>
            </a:pPr>
            <a:r>
              <a:rPr lang="en-US" sz="2400" dirty="0"/>
              <a:t>Presence/absence per day, hour, etc.</a:t>
            </a:r>
          </a:p>
          <a:p>
            <a:pPr marL="800100" lvl="1" indent="-342900">
              <a:buFontTx/>
              <a:buChar char="-"/>
            </a:pPr>
            <a:r>
              <a:rPr lang="en-US" sz="2400" dirty="0"/>
              <a:t>Abundance – usually requires a fair number of detections</a:t>
            </a:r>
          </a:p>
          <a:p>
            <a:pPr marL="1257300" lvl="2" indent="-342900">
              <a:buFontTx/>
              <a:buChar char="-"/>
            </a:pPr>
            <a:r>
              <a:rPr lang="en-US" sz="2400" dirty="0"/>
              <a:t>Number of individuals detected over certain time</a:t>
            </a:r>
          </a:p>
          <a:p>
            <a:pPr marL="1257300" lvl="2" indent="-342900">
              <a:buFontTx/>
              <a:buChar char="-"/>
            </a:pPr>
            <a:r>
              <a:rPr lang="en-US" sz="2400" dirty="0"/>
              <a:t>Amount of time spent at receiver</a:t>
            </a:r>
          </a:p>
          <a:p>
            <a:pPr marL="342900" indent="-342900">
              <a:buFontTx/>
              <a:buChar char="-"/>
            </a:pPr>
            <a:r>
              <a:rPr lang="en-US" sz="2400" dirty="0"/>
              <a:t>Explanatory Variables</a:t>
            </a:r>
          </a:p>
          <a:p>
            <a:pPr marL="800100" lvl="1" indent="-342900">
              <a:buFontTx/>
              <a:buChar char="-"/>
            </a:pPr>
            <a:r>
              <a:rPr lang="en-US" sz="2400" dirty="0"/>
              <a:t>Environmental data</a:t>
            </a:r>
          </a:p>
          <a:p>
            <a:pPr marL="1257300" lvl="2" indent="-342900">
              <a:buFontTx/>
              <a:buChar char="-"/>
            </a:pPr>
            <a:r>
              <a:rPr lang="en-US" sz="2400" dirty="0"/>
              <a:t>Large-scale – extracted from satellite/model data</a:t>
            </a:r>
          </a:p>
          <a:p>
            <a:pPr marL="1257300" lvl="2" indent="-342900">
              <a:buFontTx/>
              <a:buChar char="-"/>
            </a:pPr>
            <a:r>
              <a:rPr lang="en-US" sz="2400" dirty="0"/>
              <a:t>Smaller-scale – recorded by instruments at/near receivers</a:t>
            </a:r>
          </a:p>
          <a:p>
            <a:pPr marL="800100" lvl="1" indent="-342900">
              <a:buFontTx/>
              <a:buChar char="-"/>
            </a:pPr>
            <a:r>
              <a:rPr lang="en-US" sz="2400" dirty="0"/>
              <a:t>Detections of other animals</a:t>
            </a:r>
          </a:p>
        </p:txBody>
      </p:sp>
    </p:spTree>
    <p:extLst>
      <p:ext uri="{BB962C8B-B14F-4D97-AF65-F5344CB8AC3E}">
        <p14:creationId xmlns:p14="http://schemas.microsoft.com/office/powerpoint/2010/main" val="425821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922929-505B-4F44-8F4E-F3E5069EE489}"/>
              </a:ext>
            </a:extLst>
          </p:cNvPr>
          <p:cNvSpPr txBox="1"/>
          <p:nvPr/>
        </p:nvSpPr>
        <p:spPr>
          <a:xfrm>
            <a:off x="2977821" y="391886"/>
            <a:ext cx="6236387" cy="584775"/>
          </a:xfrm>
          <a:prstGeom prst="rect">
            <a:avLst/>
          </a:prstGeom>
          <a:noFill/>
        </p:spPr>
        <p:txBody>
          <a:bodyPr wrap="none" rtlCol="0">
            <a:spAutoFit/>
          </a:bodyPr>
          <a:lstStyle/>
          <a:p>
            <a:pPr algn="ctr"/>
            <a:r>
              <a:rPr lang="en-US" sz="3200" dirty="0"/>
              <a:t>BRT Analysis and Acoustic Telemetry</a:t>
            </a:r>
          </a:p>
        </p:txBody>
      </p:sp>
      <p:sp>
        <p:nvSpPr>
          <p:cNvPr id="3" name="TextBox 2">
            <a:extLst>
              <a:ext uri="{FF2B5EF4-FFF2-40B4-BE49-F238E27FC236}">
                <a16:creationId xmlns:a16="http://schemas.microsoft.com/office/drawing/2014/main" id="{12289D00-078A-C745-AFD6-0D3BC9CF3AA3}"/>
              </a:ext>
            </a:extLst>
          </p:cNvPr>
          <p:cNvSpPr txBox="1"/>
          <p:nvPr/>
        </p:nvSpPr>
        <p:spPr>
          <a:xfrm>
            <a:off x="512642" y="1068780"/>
            <a:ext cx="10738533" cy="3046988"/>
          </a:xfrm>
          <a:prstGeom prst="rect">
            <a:avLst/>
          </a:prstGeom>
          <a:noFill/>
        </p:spPr>
        <p:txBody>
          <a:bodyPr wrap="square" rtlCol="0">
            <a:spAutoFit/>
          </a:bodyPr>
          <a:lstStyle/>
          <a:p>
            <a:r>
              <a:rPr lang="en-US" sz="2400" dirty="0"/>
              <a:t>Practical considerations</a:t>
            </a:r>
          </a:p>
          <a:p>
            <a:pPr marL="342900" indent="-342900">
              <a:buFontTx/>
              <a:buChar char="-"/>
            </a:pPr>
            <a:r>
              <a:rPr lang="en-US" sz="2400" dirty="0"/>
              <a:t>Receiver coverage</a:t>
            </a:r>
          </a:p>
          <a:p>
            <a:pPr marL="800100" lvl="1" indent="-342900">
              <a:buFontTx/>
              <a:buChar char="-"/>
            </a:pPr>
            <a:r>
              <a:rPr lang="en-US" sz="2400" dirty="0"/>
              <a:t>Limit modeling to general area of receiver coverage and similar environments</a:t>
            </a:r>
          </a:p>
          <a:p>
            <a:pPr marL="342900" indent="-342900">
              <a:buFontTx/>
              <a:buChar char="-"/>
            </a:pPr>
            <a:r>
              <a:rPr lang="en-US" sz="2400" dirty="0"/>
              <a:t>Temporal coverage</a:t>
            </a:r>
          </a:p>
          <a:p>
            <a:pPr marL="800100" lvl="1" indent="-342900">
              <a:buFontTx/>
              <a:buChar char="-"/>
            </a:pPr>
            <a:r>
              <a:rPr lang="en-US" sz="2400" dirty="0"/>
              <a:t>Limit modeling to time frames (months, seasons) during which tagged animals were actually detected</a:t>
            </a:r>
          </a:p>
          <a:p>
            <a:pPr marL="342900" indent="-342900">
              <a:buFontTx/>
              <a:buChar char="-"/>
            </a:pPr>
            <a:r>
              <a:rPr lang="en-US" sz="2400" dirty="0"/>
              <a:t>Summarizing data</a:t>
            </a:r>
          </a:p>
          <a:p>
            <a:pPr marL="800100" lvl="1" indent="-342900">
              <a:buFontTx/>
              <a:buChar char="-"/>
            </a:pPr>
            <a:endParaRPr lang="en-US" sz="2400" dirty="0"/>
          </a:p>
        </p:txBody>
      </p:sp>
      <p:pic>
        <p:nvPicPr>
          <p:cNvPr id="5" name="Picture 4">
            <a:extLst>
              <a:ext uri="{FF2B5EF4-FFF2-40B4-BE49-F238E27FC236}">
                <a16:creationId xmlns:a16="http://schemas.microsoft.com/office/drawing/2014/main" id="{06853F8C-EACD-494B-A99C-241821C72B0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18683" y="3579892"/>
            <a:ext cx="2536674" cy="2536674"/>
          </a:xfrm>
          <a:prstGeom prst="rect">
            <a:avLst/>
          </a:prstGeom>
        </p:spPr>
      </p:pic>
      <p:sp>
        <p:nvSpPr>
          <p:cNvPr id="6" name="Rectangle 5">
            <a:extLst>
              <a:ext uri="{FF2B5EF4-FFF2-40B4-BE49-F238E27FC236}">
                <a16:creationId xmlns:a16="http://schemas.microsoft.com/office/drawing/2014/main" id="{6FB3B4BE-40A4-9D4C-9A61-80F6AF058061}"/>
              </a:ext>
            </a:extLst>
          </p:cNvPr>
          <p:cNvSpPr/>
          <p:nvPr/>
        </p:nvSpPr>
        <p:spPr>
          <a:xfrm>
            <a:off x="512642" y="3637669"/>
            <a:ext cx="6030327" cy="1569660"/>
          </a:xfrm>
          <a:prstGeom prst="rect">
            <a:avLst/>
          </a:prstGeom>
        </p:spPr>
        <p:txBody>
          <a:bodyPr wrap="square">
            <a:spAutoFit/>
          </a:bodyPr>
          <a:lstStyle/>
          <a:p>
            <a:pPr marL="800100" lvl="1" indent="-342900">
              <a:buFontTx/>
              <a:buChar char="-"/>
            </a:pPr>
            <a:r>
              <a:rPr lang="en-US" sz="2400" dirty="0"/>
              <a:t>Summarize to an appropriate time scale</a:t>
            </a:r>
          </a:p>
          <a:p>
            <a:pPr marL="800100" lvl="1" indent="-342900">
              <a:buFontTx/>
              <a:buChar char="-"/>
            </a:pPr>
            <a:r>
              <a:rPr lang="en-US" sz="2400" dirty="0"/>
              <a:t>Match to temporal resolution of explanatory variables</a:t>
            </a:r>
          </a:p>
          <a:p>
            <a:pPr marL="1257300" lvl="2" indent="-342900">
              <a:buFontTx/>
              <a:buChar char="-"/>
            </a:pPr>
            <a:r>
              <a:rPr lang="en-US" sz="2400" dirty="0"/>
              <a:t>For satellite data, usually daily</a:t>
            </a:r>
            <a:endParaRPr lang="en-US" dirty="0"/>
          </a:p>
        </p:txBody>
      </p:sp>
      <p:pic>
        <p:nvPicPr>
          <p:cNvPr id="8" name="Picture 7">
            <a:extLst>
              <a:ext uri="{FF2B5EF4-FFF2-40B4-BE49-F238E27FC236}">
                <a16:creationId xmlns:a16="http://schemas.microsoft.com/office/drawing/2014/main" id="{40201CA5-BDBA-7948-905C-F4C331C1F9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78792" y="3641697"/>
            <a:ext cx="2474869" cy="2474869"/>
          </a:xfrm>
          <a:prstGeom prst="rect">
            <a:avLst/>
          </a:prstGeom>
        </p:spPr>
      </p:pic>
      <p:sp>
        <p:nvSpPr>
          <p:cNvPr id="9" name="TextBox 8">
            <a:extLst>
              <a:ext uri="{FF2B5EF4-FFF2-40B4-BE49-F238E27FC236}">
                <a16:creationId xmlns:a16="http://schemas.microsoft.com/office/drawing/2014/main" id="{6B64F6E5-1CB7-0449-87C0-66AE4840411E}"/>
              </a:ext>
            </a:extLst>
          </p:cNvPr>
          <p:cNvSpPr txBox="1"/>
          <p:nvPr/>
        </p:nvSpPr>
        <p:spPr>
          <a:xfrm>
            <a:off x="6518683" y="3118441"/>
            <a:ext cx="2848729" cy="369332"/>
          </a:xfrm>
          <a:prstGeom prst="rect">
            <a:avLst/>
          </a:prstGeom>
          <a:noFill/>
        </p:spPr>
        <p:txBody>
          <a:bodyPr wrap="none" rtlCol="0">
            <a:spAutoFit/>
          </a:bodyPr>
          <a:lstStyle/>
          <a:p>
            <a:r>
              <a:rPr lang="en-US" dirty="0"/>
              <a:t>Clipped to receiver coverage</a:t>
            </a:r>
          </a:p>
        </p:txBody>
      </p:sp>
      <p:sp>
        <p:nvSpPr>
          <p:cNvPr id="10" name="TextBox 9">
            <a:extLst>
              <a:ext uri="{FF2B5EF4-FFF2-40B4-BE49-F238E27FC236}">
                <a16:creationId xmlns:a16="http://schemas.microsoft.com/office/drawing/2014/main" id="{83333C1C-75EF-C342-9192-9713029BA18C}"/>
              </a:ext>
            </a:extLst>
          </p:cNvPr>
          <p:cNvSpPr txBox="1"/>
          <p:nvPr/>
        </p:nvSpPr>
        <p:spPr>
          <a:xfrm>
            <a:off x="9981276" y="3118441"/>
            <a:ext cx="1269899" cy="369332"/>
          </a:xfrm>
          <a:prstGeom prst="rect">
            <a:avLst/>
          </a:prstGeom>
          <a:noFill/>
        </p:spPr>
        <p:txBody>
          <a:bodyPr wrap="none" rtlCol="0">
            <a:spAutoFit/>
          </a:bodyPr>
          <a:lstStyle/>
          <a:p>
            <a:r>
              <a:rPr lang="en-US" dirty="0"/>
              <a:t>Not clipped</a:t>
            </a:r>
          </a:p>
        </p:txBody>
      </p:sp>
    </p:spTree>
    <p:extLst>
      <p:ext uri="{BB962C8B-B14F-4D97-AF65-F5344CB8AC3E}">
        <p14:creationId xmlns:p14="http://schemas.microsoft.com/office/powerpoint/2010/main" val="170758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C5DAC6-08F9-DB46-8F93-245C19C6FE60}"/>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3" name="TextBox 2">
            <a:extLst>
              <a:ext uri="{FF2B5EF4-FFF2-40B4-BE49-F238E27FC236}">
                <a16:creationId xmlns:a16="http://schemas.microsoft.com/office/drawing/2014/main" id="{103A12EC-1CB3-9543-8CB1-5E6E65CB26A8}"/>
              </a:ext>
            </a:extLst>
          </p:cNvPr>
          <p:cNvSpPr txBox="1"/>
          <p:nvPr/>
        </p:nvSpPr>
        <p:spPr>
          <a:xfrm>
            <a:off x="1155864" y="1436915"/>
            <a:ext cx="9880271" cy="3785652"/>
          </a:xfrm>
          <a:prstGeom prst="rect">
            <a:avLst/>
          </a:prstGeom>
          <a:noFill/>
        </p:spPr>
        <p:txBody>
          <a:bodyPr wrap="square" rtlCol="0">
            <a:spAutoFit/>
          </a:bodyPr>
          <a:lstStyle/>
          <a:p>
            <a:r>
              <a:rPr lang="en-US" sz="2400" dirty="0"/>
              <a:t>Commonly-used packages</a:t>
            </a:r>
          </a:p>
          <a:p>
            <a:pPr marL="342900" indent="-342900">
              <a:buFontTx/>
              <a:buChar char="-"/>
            </a:pPr>
            <a:r>
              <a:rPr lang="en-US" sz="2400" i="1" dirty="0" err="1"/>
              <a:t>Dismo</a:t>
            </a:r>
            <a:r>
              <a:rPr lang="en-US" sz="2400" i="1" dirty="0"/>
              <a:t> </a:t>
            </a:r>
            <a:r>
              <a:rPr lang="en-US" sz="2400" dirty="0"/>
              <a:t>(</a:t>
            </a:r>
            <a:r>
              <a:rPr lang="en-US" sz="2400" dirty="0" err="1"/>
              <a:t>Elith</a:t>
            </a:r>
            <a:r>
              <a:rPr lang="en-US" sz="2400" dirty="0"/>
              <a:t> and </a:t>
            </a:r>
            <a:r>
              <a:rPr lang="en-US" sz="2400" dirty="0" err="1"/>
              <a:t>Leathwick</a:t>
            </a:r>
            <a:r>
              <a:rPr lang="en-US" sz="2400" dirty="0"/>
              <a:t> 2011)</a:t>
            </a:r>
            <a:endParaRPr lang="en-US" sz="2400" i="1" dirty="0"/>
          </a:p>
          <a:p>
            <a:pPr marL="800100" lvl="1" indent="-342900">
              <a:buFontTx/>
              <a:buChar char="-"/>
            </a:pPr>
            <a:r>
              <a:rPr lang="en-US" sz="2400" dirty="0"/>
              <a:t>Functions for running BRTs, mapping, diagnostic metrics, etc.</a:t>
            </a:r>
          </a:p>
          <a:p>
            <a:pPr marL="800100" lvl="1" indent="-342900">
              <a:buFontTx/>
              <a:buChar char="-"/>
            </a:pPr>
            <a:r>
              <a:rPr lang="en-US" sz="2400" dirty="0"/>
              <a:t>Each step is a separate function</a:t>
            </a:r>
          </a:p>
          <a:p>
            <a:pPr marL="342900" indent="-342900">
              <a:buFontTx/>
              <a:buChar char="-"/>
            </a:pPr>
            <a:r>
              <a:rPr lang="en-US" sz="2400" i="1" dirty="0" err="1"/>
              <a:t>Gbm.auto</a:t>
            </a:r>
            <a:r>
              <a:rPr lang="en-US" sz="2400" dirty="0"/>
              <a:t> (Dedman et al. 2017)</a:t>
            </a:r>
          </a:p>
          <a:p>
            <a:pPr marL="800100" lvl="1" indent="-342900">
              <a:buFontTx/>
              <a:buChar char="-"/>
            </a:pPr>
            <a:r>
              <a:rPr lang="en-US" sz="2400" dirty="0"/>
              <a:t>Automates mode running, mapping, marginal effect plots, diagnostics...</a:t>
            </a:r>
          </a:p>
          <a:p>
            <a:pPr marL="800100" lvl="1" indent="-342900">
              <a:buFontTx/>
              <a:buChar char="-"/>
            </a:pPr>
            <a:r>
              <a:rPr lang="en-US" sz="2400" dirty="0"/>
              <a:t>Very handy, but can sometimes be tough to find sources of errors</a:t>
            </a:r>
          </a:p>
          <a:p>
            <a:pPr marL="800100" lvl="1" indent="-342900">
              <a:buFontTx/>
              <a:buChar char="-"/>
            </a:pPr>
            <a:r>
              <a:rPr lang="en-US" sz="2400" dirty="0"/>
              <a:t>Includes functions for running steps individually</a:t>
            </a:r>
          </a:p>
          <a:p>
            <a:pPr marL="800100" lvl="1" indent="-342900">
              <a:buFontTx/>
              <a:buChar char="-"/>
            </a:pPr>
            <a:r>
              <a:rPr lang="en-US" sz="2400" dirty="0"/>
              <a:t>Runs a binary BRT for presence/absence, and a Gaussian BRT for abundance (using only data where species was present)</a:t>
            </a:r>
          </a:p>
        </p:txBody>
      </p:sp>
    </p:spTree>
    <p:extLst>
      <p:ext uri="{BB962C8B-B14F-4D97-AF65-F5344CB8AC3E}">
        <p14:creationId xmlns:p14="http://schemas.microsoft.com/office/powerpoint/2010/main" val="214231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951808-898F-E94F-B9A1-67004318D4FF}"/>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pic>
        <p:nvPicPr>
          <p:cNvPr id="4" name="Picture 3">
            <a:extLst>
              <a:ext uri="{FF2B5EF4-FFF2-40B4-BE49-F238E27FC236}">
                <a16:creationId xmlns:a16="http://schemas.microsoft.com/office/drawing/2014/main" id="{FF8163B0-28FB-D14E-BAC4-0EA7EAD846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97039" y="1297876"/>
            <a:ext cx="4161379" cy="5025734"/>
          </a:xfrm>
          <a:prstGeom prst="rect">
            <a:avLst/>
          </a:prstGeom>
        </p:spPr>
      </p:pic>
      <p:sp>
        <p:nvSpPr>
          <p:cNvPr id="5" name="TextBox 4">
            <a:extLst>
              <a:ext uri="{FF2B5EF4-FFF2-40B4-BE49-F238E27FC236}">
                <a16:creationId xmlns:a16="http://schemas.microsoft.com/office/drawing/2014/main" id="{7D506BE6-89C0-014F-8943-200381D97B14}"/>
              </a:ext>
            </a:extLst>
          </p:cNvPr>
          <p:cNvSpPr txBox="1"/>
          <p:nvPr/>
        </p:nvSpPr>
        <p:spPr>
          <a:xfrm>
            <a:off x="653144" y="1067044"/>
            <a:ext cx="4940134" cy="4524315"/>
          </a:xfrm>
          <a:prstGeom prst="rect">
            <a:avLst/>
          </a:prstGeom>
          <a:noFill/>
        </p:spPr>
        <p:txBody>
          <a:bodyPr wrap="square" rtlCol="0">
            <a:spAutoFit/>
          </a:bodyPr>
          <a:lstStyle/>
          <a:p>
            <a:r>
              <a:rPr lang="en-US" sz="2400" dirty="0"/>
              <a:t>BRT analysis using </a:t>
            </a:r>
            <a:r>
              <a:rPr lang="en-US" sz="2400" i="1" dirty="0" err="1"/>
              <a:t>gbm.auto</a:t>
            </a:r>
            <a:r>
              <a:rPr lang="en-US" sz="2400" i="1" dirty="0"/>
              <a:t> </a:t>
            </a:r>
            <a:r>
              <a:rPr lang="en-US" sz="2400" dirty="0"/>
              <a:t>and the “</a:t>
            </a:r>
            <a:r>
              <a:rPr lang="en-US" sz="2400" dirty="0" err="1"/>
              <a:t>gbm.auto</a:t>
            </a:r>
            <a:r>
              <a:rPr lang="en-US" sz="2400" dirty="0"/>
              <a:t>” function</a:t>
            </a:r>
          </a:p>
          <a:p>
            <a:endParaRPr lang="en-US" sz="2400" dirty="0"/>
          </a:p>
          <a:p>
            <a:r>
              <a:rPr lang="en-US" sz="2400" dirty="0"/>
              <a:t>Highly recommended reading:</a:t>
            </a:r>
          </a:p>
          <a:p>
            <a:r>
              <a:rPr lang="en-US" sz="2400" dirty="0"/>
              <a:t>Dedman, S., R. Officer, M. Clarke, D. G. Reid, and D. Brophy. 2017. </a:t>
            </a:r>
            <a:r>
              <a:rPr lang="en-US" sz="2400" dirty="0" err="1"/>
              <a:t>Gbm.auto</a:t>
            </a:r>
            <a:r>
              <a:rPr lang="en-US" sz="2400" dirty="0"/>
              <a:t>: a software tool to simplify spatial modeling and Marine Protected Area planning. PLOS One 12: e0188955. </a:t>
            </a:r>
          </a:p>
          <a:p>
            <a:pPr marL="342900" indent="-342900">
              <a:buFontTx/>
              <a:buChar char="-"/>
            </a:pPr>
            <a:r>
              <a:rPr lang="en-US" sz="2400" dirty="0"/>
              <a:t>Especially the supplementary material</a:t>
            </a:r>
          </a:p>
          <a:p>
            <a:pPr marL="342900" indent="-342900">
              <a:buFontTx/>
              <a:buChar char="-"/>
            </a:pPr>
            <a:r>
              <a:rPr lang="en-US" sz="2400" dirty="0"/>
              <a:t>Available at </a:t>
            </a:r>
            <a:r>
              <a:rPr lang="en-US" sz="2400" dirty="0" err="1">
                <a:hlinkClick r:id="rId3"/>
              </a:rPr>
              <a:t>simondedman.com</a:t>
            </a:r>
            <a:endParaRPr lang="en-US" sz="2400" dirty="0"/>
          </a:p>
        </p:txBody>
      </p:sp>
      <p:sp>
        <p:nvSpPr>
          <p:cNvPr id="6" name="Rectangle 5">
            <a:extLst>
              <a:ext uri="{FF2B5EF4-FFF2-40B4-BE49-F238E27FC236}">
                <a16:creationId xmlns:a16="http://schemas.microsoft.com/office/drawing/2014/main" id="{BA6D918E-C465-004D-A737-6DF379EDAF32}"/>
              </a:ext>
            </a:extLst>
          </p:cNvPr>
          <p:cNvSpPr/>
          <p:nvPr/>
        </p:nvSpPr>
        <p:spPr>
          <a:xfrm>
            <a:off x="5913912" y="1211283"/>
            <a:ext cx="2280062" cy="29807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429FD0-BCB8-BA4E-92E4-4A50D6144AC9}"/>
              </a:ext>
            </a:extLst>
          </p:cNvPr>
          <p:cNvSpPr txBox="1"/>
          <p:nvPr/>
        </p:nvSpPr>
        <p:spPr>
          <a:xfrm>
            <a:off x="9037122" y="6323610"/>
            <a:ext cx="1281120" cy="246221"/>
          </a:xfrm>
          <a:prstGeom prst="rect">
            <a:avLst/>
          </a:prstGeom>
          <a:noFill/>
        </p:spPr>
        <p:txBody>
          <a:bodyPr wrap="none" rtlCol="0">
            <a:spAutoFit/>
          </a:bodyPr>
          <a:lstStyle/>
          <a:p>
            <a:r>
              <a:rPr lang="en-US" sz="1000" dirty="0"/>
              <a:t>Dedman et al. (2017)</a:t>
            </a:r>
          </a:p>
        </p:txBody>
      </p:sp>
    </p:spTree>
    <p:extLst>
      <p:ext uri="{BB962C8B-B14F-4D97-AF65-F5344CB8AC3E}">
        <p14:creationId xmlns:p14="http://schemas.microsoft.com/office/powerpoint/2010/main" val="2776119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0C54BE-0385-1649-B2C1-4FB95FAF1C2C}"/>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3" name="TextBox 2">
            <a:extLst>
              <a:ext uri="{FF2B5EF4-FFF2-40B4-BE49-F238E27FC236}">
                <a16:creationId xmlns:a16="http://schemas.microsoft.com/office/drawing/2014/main" id="{C12251D2-A8C9-9043-82AD-F983A614C590}"/>
              </a:ext>
            </a:extLst>
          </p:cNvPr>
          <p:cNvSpPr txBox="1"/>
          <p:nvPr/>
        </p:nvSpPr>
        <p:spPr>
          <a:xfrm>
            <a:off x="1191619" y="1294410"/>
            <a:ext cx="9808762" cy="2677656"/>
          </a:xfrm>
          <a:prstGeom prst="rect">
            <a:avLst/>
          </a:prstGeom>
          <a:noFill/>
        </p:spPr>
        <p:txBody>
          <a:bodyPr wrap="square" rtlCol="0">
            <a:spAutoFit/>
          </a:bodyPr>
          <a:lstStyle/>
          <a:p>
            <a:r>
              <a:rPr lang="en-US" sz="2400" dirty="0"/>
              <a:t>Prepping data for a run through the “</a:t>
            </a:r>
            <a:r>
              <a:rPr lang="en-US" sz="2400" dirty="0" err="1"/>
              <a:t>gbm.auto</a:t>
            </a:r>
            <a:r>
              <a:rPr lang="en-US" sz="2400" dirty="0"/>
              <a:t>” function</a:t>
            </a:r>
          </a:p>
          <a:p>
            <a:pPr marL="342900" indent="-342900">
              <a:buFontTx/>
              <a:buChar char="-"/>
            </a:pPr>
            <a:r>
              <a:rPr lang="en-US" sz="2400" dirty="0"/>
              <a:t>What you’ll need:</a:t>
            </a:r>
          </a:p>
          <a:p>
            <a:pPr marL="800100" lvl="1" indent="-342900">
              <a:buFontTx/>
              <a:buChar char="-"/>
            </a:pPr>
            <a:r>
              <a:rPr lang="en-US" sz="2400" dirty="0"/>
              <a:t>Presence/abundance data including explanatory variables – “samples”</a:t>
            </a:r>
          </a:p>
          <a:p>
            <a:pPr marL="800100" lvl="1" indent="-342900">
              <a:buFontTx/>
              <a:buChar char="-"/>
            </a:pPr>
            <a:r>
              <a:rPr lang="en-US" sz="2400" dirty="0"/>
              <a:t>Gridded data of latitude, longitude, and explanatory variables – “grids”</a:t>
            </a:r>
          </a:p>
          <a:p>
            <a:pPr marL="1257300" lvl="2" indent="-342900">
              <a:buFontTx/>
              <a:buChar char="-"/>
            </a:pPr>
            <a:r>
              <a:rPr lang="en-US" sz="2400" dirty="0"/>
              <a:t>Only needed if mapping results</a:t>
            </a:r>
          </a:p>
          <a:p>
            <a:pPr marL="800100" lvl="1" indent="-342900">
              <a:buFontTx/>
              <a:buChar char="-"/>
            </a:pPr>
            <a:r>
              <a:rPr lang="en-US" sz="2400" dirty="0"/>
              <a:t>Can be helpful to already have a shapefile of your study area, but one can be generated during the “</a:t>
            </a:r>
            <a:r>
              <a:rPr lang="en-US" sz="2400" dirty="0" err="1"/>
              <a:t>gbm.auto</a:t>
            </a:r>
            <a:r>
              <a:rPr lang="en-US" sz="2400" dirty="0"/>
              <a:t>” function</a:t>
            </a:r>
          </a:p>
        </p:txBody>
      </p:sp>
    </p:spTree>
    <p:extLst>
      <p:ext uri="{BB962C8B-B14F-4D97-AF65-F5344CB8AC3E}">
        <p14:creationId xmlns:p14="http://schemas.microsoft.com/office/powerpoint/2010/main" val="367986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A012A-DFE1-CF46-BABF-AA29C0FAF1E2}"/>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4" name="TextBox 3">
            <a:extLst>
              <a:ext uri="{FF2B5EF4-FFF2-40B4-BE49-F238E27FC236}">
                <a16:creationId xmlns:a16="http://schemas.microsoft.com/office/drawing/2014/main" id="{EB738596-CBA6-6E4E-8202-B6F6152C5AE3}"/>
              </a:ext>
            </a:extLst>
          </p:cNvPr>
          <p:cNvSpPr txBox="1"/>
          <p:nvPr/>
        </p:nvSpPr>
        <p:spPr>
          <a:xfrm>
            <a:off x="673478" y="1034812"/>
            <a:ext cx="2662139" cy="830997"/>
          </a:xfrm>
          <a:prstGeom prst="rect">
            <a:avLst/>
          </a:prstGeom>
          <a:noFill/>
        </p:spPr>
        <p:txBody>
          <a:bodyPr wrap="none" rtlCol="0">
            <a:spAutoFit/>
          </a:bodyPr>
          <a:lstStyle/>
          <a:p>
            <a:r>
              <a:rPr lang="en-US" sz="2400" dirty="0"/>
              <a:t>What’s in the code?</a:t>
            </a:r>
          </a:p>
          <a:p>
            <a:pPr marL="342900" indent="-342900">
              <a:buFontTx/>
              <a:buChar char="-"/>
            </a:pPr>
            <a:r>
              <a:rPr lang="en-US" sz="2400" dirty="0"/>
              <a:t>The basics</a:t>
            </a:r>
          </a:p>
        </p:txBody>
      </p:sp>
      <p:cxnSp>
        <p:nvCxnSpPr>
          <p:cNvPr id="6" name="Straight Arrow Connector 5">
            <a:extLst>
              <a:ext uri="{FF2B5EF4-FFF2-40B4-BE49-F238E27FC236}">
                <a16:creationId xmlns:a16="http://schemas.microsoft.com/office/drawing/2014/main" id="{0234DD0A-10CF-2445-8281-91FA9354AFCE}"/>
              </a:ext>
            </a:extLst>
          </p:cNvPr>
          <p:cNvCxnSpPr>
            <a:cxnSpLocks/>
            <a:stCxn id="10" idx="2"/>
          </p:cNvCxnSpPr>
          <p:nvPr/>
        </p:nvCxnSpPr>
        <p:spPr>
          <a:xfrm>
            <a:off x="2523457" y="2359926"/>
            <a:ext cx="1929790" cy="4623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C88CC2C-17C0-FA4A-987F-5202108A33A5}"/>
              </a:ext>
            </a:extLst>
          </p:cNvPr>
          <p:cNvSpPr/>
          <p:nvPr/>
        </p:nvSpPr>
        <p:spPr>
          <a:xfrm>
            <a:off x="3990109" y="2822300"/>
            <a:ext cx="1401288" cy="455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BBF46D-F265-F24B-9AE9-C363AE12A0A1}"/>
              </a:ext>
            </a:extLst>
          </p:cNvPr>
          <p:cNvSpPr txBox="1"/>
          <p:nvPr/>
        </p:nvSpPr>
        <p:spPr>
          <a:xfrm>
            <a:off x="1056805" y="1990594"/>
            <a:ext cx="2933304" cy="369332"/>
          </a:xfrm>
          <a:prstGeom prst="rect">
            <a:avLst/>
          </a:prstGeom>
          <a:noFill/>
        </p:spPr>
        <p:txBody>
          <a:bodyPr wrap="none" rtlCol="0">
            <a:spAutoFit/>
          </a:bodyPr>
          <a:lstStyle/>
          <a:p>
            <a:r>
              <a:rPr lang="en-US" dirty="0"/>
              <a:t>Explanatory variable columns</a:t>
            </a:r>
          </a:p>
        </p:txBody>
      </p:sp>
      <p:sp>
        <p:nvSpPr>
          <p:cNvPr id="11" name="Oval 10">
            <a:extLst>
              <a:ext uri="{FF2B5EF4-FFF2-40B4-BE49-F238E27FC236}">
                <a16:creationId xmlns:a16="http://schemas.microsoft.com/office/drawing/2014/main" id="{27F482E3-8AA2-884D-AB02-75A90DD31115}"/>
              </a:ext>
            </a:extLst>
          </p:cNvPr>
          <p:cNvSpPr/>
          <p:nvPr/>
        </p:nvSpPr>
        <p:spPr>
          <a:xfrm>
            <a:off x="7113319" y="2822300"/>
            <a:ext cx="473746" cy="455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E94F1DE-21AD-E248-AAC2-65364510EB40}"/>
              </a:ext>
            </a:extLst>
          </p:cNvPr>
          <p:cNvCxnSpPr>
            <a:cxnSpLocks/>
            <a:stCxn id="14" idx="2"/>
          </p:cNvCxnSpPr>
          <p:nvPr/>
        </p:nvCxnSpPr>
        <p:spPr>
          <a:xfrm>
            <a:off x="6505070" y="2354428"/>
            <a:ext cx="791305" cy="4678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56FE49D-6A2E-3C42-B573-5DDDD0324BF3}"/>
              </a:ext>
            </a:extLst>
          </p:cNvPr>
          <p:cNvSpPr txBox="1"/>
          <p:nvPr/>
        </p:nvSpPr>
        <p:spPr>
          <a:xfrm>
            <a:off x="5189517" y="1985096"/>
            <a:ext cx="2631105" cy="369332"/>
          </a:xfrm>
          <a:prstGeom prst="rect">
            <a:avLst/>
          </a:prstGeom>
          <a:noFill/>
        </p:spPr>
        <p:txBody>
          <a:bodyPr wrap="none" rtlCol="0">
            <a:spAutoFit/>
          </a:bodyPr>
          <a:lstStyle/>
          <a:p>
            <a:r>
              <a:rPr lang="en-US" dirty="0"/>
              <a:t>Response variable column</a:t>
            </a:r>
          </a:p>
        </p:txBody>
      </p:sp>
      <p:cxnSp>
        <p:nvCxnSpPr>
          <p:cNvPr id="18" name="Straight Arrow Connector 17">
            <a:extLst>
              <a:ext uri="{FF2B5EF4-FFF2-40B4-BE49-F238E27FC236}">
                <a16:creationId xmlns:a16="http://schemas.microsoft.com/office/drawing/2014/main" id="{B2A4C4A8-0825-E040-9C0F-51266357EBA4}"/>
              </a:ext>
            </a:extLst>
          </p:cNvPr>
          <p:cNvCxnSpPr>
            <a:cxnSpLocks/>
            <a:stCxn id="27" idx="2"/>
            <a:endCxn id="19" idx="0"/>
          </p:cNvCxnSpPr>
          <p:nvPr/>
        </p:nvCxnSpPr>
        <p:spPr>
          <a:xfrm>
            <a:off x="9957019" y="2354428"/>
            <a:ext cx="119195" cy="4678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902F937-067C-334D-8B92-DFD9743BE286}"/>
              </a:ext>
            </a:extLst>
          </p:cNvPr>
          <p:cNvSpPr/>
          <p:nvPr/>
        </p:nvSpPr>
        <p:spPr>
          <a:xfrm>
            <a:off x="8858993" y="2822300"/>
            <a:ext cx="2434442" cy="475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F93521-9D42-494E-87C4-CF819F6B518E}"/>
              </a:ext>
            </a:extLst>
          </p:cNvPr>
          <p:cNvSpPr/>
          <p:nvPr/>
        </p:nvSpPr>
        <p:spPr>
          <a:xfrm>
            <a:off x="683843" y="2827798"/>
            <a:ext cx="10972799" cy="1569660"/>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gbm.auto</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expvar</a:t>
            </a:r>
            <a:r>
              <a:rPr lang="en-US" sz="2400" dirty="0">
                <a:latin typeface="Courier New" panose="02070309020205020404" pitchFamily="49" charset="0"/>
                <a:cs typeface="Courier New" panose="02070309020205020404" pitchFamily="49" charset="0"/>
              </a:rPr>
              <a:t>=c(5,7,8,9), </a:t>
            </a:r>
            <a:r>
              <a:rPr lang="en-US" sz="2400" dirty="0" err="1">
                <a:latin typeface="Courier New" panose="02070309020205020404" pitchFamily="49" charset="0"/>
                <a:cs typeface="Courier New" panose="02070309020205020404" pitchFamily="49" charset="0"/>
              </a:rPr>
              <a:t>resvar</a:t>
            </a:r>
            <a:r>
              <a:rPr lang="en-US" sz="2400" dirty="0">
                <a:latin typeface="Courier New" panose="02070309020205020404" pitchFamily="49" charset="0"/>
                <a:cs typeface="Courier New" panose="02070309020205020404" pitchFamily="49" charset="0"/>
              </a:rPr>
              <a:t>=10, grids=</a:t>
            </a:r>
            <a:r>
              <a:rPr lang="en-US" sz="2400" dirty="0" err="1">
                <a:latin typeface="Courier New" panose="02070309020205020404" pitchFamily="49" charset="0"/>
                <a:cs typeface="Courier New" panose="02070309020205020404" pitchFamily="49" charset="0"/>
              </a:rPr>
              <a:t>NovShelfGrid</a:t>
            </a:r>
            <a:r>
              <a:rPr lang="en-US" sz="2400" dirty="0">
                <a:latin typeface="Courier New" panose="02070309020205020404" pitchFamily="49" charset="0"/>
                <a:cs typeface="Courier New" panose="02070309020205020404" pitchFamily="49" charset="0"/>
              </a:rPr>
              <a:t>, samples=DuskyNov17, </a:t>
            </a:r>
            <a:r>
              <a:rPr lang="en-US" sz="2400" dirty="0" err="1">
                <a:latin typeface="Courier New" panose="02070309020205020404" pitchFamily="49" charset="0"/>
                <a:cs typeface="Courier New" panose="02070309020205020404" pitchFamily="49" charset="0"/>
              </a:rPr>
              <a:t>lr</a:t>
            </a:r>
            <a:r>
              <a:rPr lang="en-US" sz="2400" dirty="0">
                <a:latin typeface="Courier New" panose="02070309020205020404" pitchFamily="49" charset="0"/>
                <a:cs typeface="Courier New" panose="02070309020205020404" pitchFamily="49" charset="0"/>
              </a:rPr>
              <a:t>=0.005, bf=0.6, </a:t>
            </a:r>
            <a:r>
              <a:rPr lang="en-US" sz="2400" dirty="0" err="1">
                <a:latin typeface="Courier New" panose="02070309020205020404" pitchFamily="49" charset="0"/>
                <a:cs typeface="Courier New" panose="02070309020205020404" pitchFamily="49" charset="0"/>
              </a:rPr>
              <a:t>tc</a:t>
            </a:r>
            <a:r>
              <a:rPr lang="en-US" sz="2400" dirty="0">
                <a:latin typeface="Courier New" panose="02070309020205020404" pitchFamily="49" charset="0"/>
                <a:cs typeface="Courier New" panose="02070309020205020404" pitchFamily="49" charset="0"/>
              </a:rPr>
              <a:t>=4, </a:t>
            </a:r>
          </a:p>
          <a:p>
            <a:r>
              <a:rPr lang="en-US" sz="2400" dirty="0" err="1">
                <a:latin typeface="Courier New" panose="02070309020205020404" pitchFamily="49" charset="0"/>
                <a:cs typeface="Courier New" panose="02070309020205020404" pitchFamily="49" charset="0"/>
              </a:rPr>
              <a:t>gridslat</a:t>
            </a:r>
            <a:r>
              <a:rPr lang="en-US" sz="2400" dirty="0">
                <a:latin typeface="Courier New" panose="02070309020205020404" pitchFamily="49" charset="0"/>
                <a:cs typeface="Courier New" panose="02070309020205020404" pitchFamily="49" charset="0"/>
              </a:rPr>
              <a:t>=3, </a:t>
            </a:r>
            <a:r>
              <a:rPr lang="en-US" sz="2400" dirty="0" err="1">
                <a:latin typeface="Courier New" panose="02070309020205020404" pitchFamily="49" charset="0"/>
                <a:cs typeface="Courier New" panose="02070309020205020404" pitchFamily="49" charset="0"/>
              </a:rPr>
              <a:t>gridslon</a:t>
            </a:r>
            <a:r>
              <a:rPr lang="en-US" sz="2400" dirty="0">
                <a:latin typeface="Courier New" panose="02070309020205020404" pitchFamily="49" charset="0"/>
                <a:cs typeface="Courier New" panose="02070309020205020404" pitchFamily="49" charset="0"/>
              </a:rPr>
              <a:t>=4, map=TRUE, shape=</a:t>
            </a:r>
            <a:r>
              <a:rPr lang="en-US" sz="2400" dirty="0" err="1">
                <a:latin typeface="Courier New" panose="02070309020205020404" pitchFamily="49" charset="0"/>
                <a:cs typeface="Courier New" panose="02070309020205020404" pitchFamily="49" charset="0"/>
              </a:rPr>
              <a:t>BaseMap</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gaus</a:t>
            </a:r>
            <a:r>
              <a:rPr lang="en-US" sz="2400" dirty="0">
                <a:latin typeface="Courier New" panose="02070309020205020404" pitchFamily="49" charset="0"/>
                <a:cs typeface="Courier New" panose="02070309020205020404" pitchFamily="49" charset="0"/>
              </a:rPr>
              <a:t>=FALSE, </a:t>
            </a:r>
            <a:r>
              <a:rPr lang="en-US" sz="2400" dirty="0" err="1">
                <a:latin typeface="Courier New" panose="02070309020205020404" pitchFamily="49" charset="0"/>
                <a:cs typeface="Courier New" panose="02070309020205020404" pitchFamily="49" charset="0"/>
              </a:rPr>
              <a:t>varint</a:t>
            </a:r>
            <a:r>
              <a:rPr lang="en-US" sz="2400" dirty="0">
                <a:latin typeface="Courier New" panose="02070309020205020404" pitchFamily="49" charset="0"/>
                <a:cs typeface="Courier New" panose="02070309020205020404" pitchFamily="49" charset="0"/>
              </a:rPr>
              <a:t>=TRUE, </a:t>
            </a:r>
            <a:r>
              <a:rPr lang="en-US" sz="2400" dirty="0" err="1">
                <a:latin typeface="Courier New" panose="02070309020205020404" pitchFamily="49" charset="0"/>
                <a:cs typeface="Courier New" panose="02070309020205020404" pitchFamily="49" charset="0"/>
              </a:rPr>
              <a:t>simp</a:t>
            </a:r>
            <a:r>
              <a:rPr lang="en-US" sz="2400" dirty="0">
                <a:latin typeface="Courier New" panose="02070309020205020404" pitchFamily="49" charset="0"/>
                <a:cs typeface="Courier New" panose="02070309020205020404" pitchFamily="49" charset="0"/>
              </a:rPr>
              <a:t>=FALSE, </a:t>
            </a:r>
            <a:r>
              <a:rPr lang="en-US" sz="2400" dirty="0" err="1">
                <a:latin typeface="Courier New" panose="02070309020205020404" pitchFamily="49" charset="0"/>
                <a:cs typeface="Courier New" panose="02070309020205020404" pitchFamily="49" charset="0"/>
              </a:rPr>
              <a:t>max.trees</a:t>
            </a:r>
            <a:r>
              <a:rPr lang="en-US" sz="2400" dirty="0">
                <a:latin typeface="Courier New" panose="02070309020205020404" pitchFamily="49" charset="0"/>
                <a:cs typeface="Courier New" panose="02070309020205020404" pitchFamily="49" charset="0"/>
              </a:rPr>
              <a:t>=10000)</a:t>
            </a:r>
          </a:p>
        </p:txBody>
      </p:sp>
      <p:sp>
        <p:nvSpPr>
          <p:cNvPr id="27" name="TextBox 26">
            <a:extLst>
              <a:ext uri="{FF2B5EF4-FFF2-40B4-BE49-F238E27FC236}">
                <a16:creationId xmlns:a16="http://schemas.microsoft.com/office/drawing/2014/main" id="{EFFE2D94-543A-9E4F-BD5F-31DECBF7DD38}"/>
              </a:ext>
            </a:extLst>
          </p:cNvPr>
          <p:cNvSpPr txBox="1"/>
          <p:nvPr/>
        </p:nvSpPr>
        <p:spPr>
          <a:xfrm>
            <a:off x="9080849" y="1985096"/>
            <a:ext cx="1752339" cy="369332"/>
          </a:xfrm>
          <a:prstGeom prst="rect">
            <a:avLst/>
          </a:prstGeom>
          <a:noFill/>
        </p:spPr>
        <p:txBody>
          <a:bodyPr wrap="none" rtlCol="0">
            <a:spAutoFit/>
          </a:bodyPr>
          <a:lstStyle/>
          <a:p>
            <a:r>
              <a:rPr lang="en-US" dirty="0"/>
              <a:t>Grids data frame</a:t>
            </a:r>
          </a:p>
        </p:txBody>
      </p:sp>
      <p:sp>
        <p:nvSpPr>
          <p:cNvPr id="30" name="Oval 29">
            <a:extLst>
              <a:ext uri="{FF2B5EF4-FFF2-40B4-BE49-F238E27FC236}">
                <a16:creationId xmlns:a16="http://schemas.microsoft.com/office/drawing/2014/main" id="{F0F7945F-D181-384F-9D67-8AC91F40C059}"/>
              </a:ext>
            </a:extLst>
          </p:cNvPr>
          <p:cNvSpPr/>
          <p:nvPr/>
        </p:nvSpPr>
        <p:spPr>
          <a:xfrm>
            <a:off x="2101932" y="3191273"/>
            <a:ext cx="2030681" cy="475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C44E92B0-D1C4-9B40-9FF9-DCC74AB75594}"/>
              </a:ext>
            </a:extLst>
          </p:cNvPr>
          <p:cNvCxnSpPr>
            <a:cxnSpLocks/>
          </p:cNvCxnSpPr>
          <p:nvPr/>
        </p:nvCxnSpPr>
        <p:spPr>
          <a:xfrm>
            <a:off x="1860659" y="2729258"/>
            <a:ext cx="1256613" cy="4565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C3DB4BC-B94A-A043-8FB9-F4AB9997796C}"/>
              </a:ext>
            </a:extLst>
          </p:cNvPr>
          <p:cNvSpPr txBox="1"/>
          <p:nvPr/>
        </p:nvSpPr>
        <p:spPr>
          <a:xfrm>
            <a:off x="794311" y="2362855"/>
            <a:ext cx="2042482" cy="369332"/>
          </a:xfrm>
          <a:prstGeom prst="rect">
            <a:avLst/>
          </a:prstGeom>
          <a:noFill/>
        </p:spPr>
        <p:txBody>
          <a:bodyPr wrap="none" rtlCol="0">
            <a:spAutoFit/>
          </a:bodyPr>
          <a:lstStyle/>
          <a:p>
            <a:r>
              <a:rPr lang="en-US" dirty="0"/>
              <a:t>Samples data frame</a:t>
            </a:r>
          </a:p>
        </p:txBody>
      </p:sp>
      <p:cxnSp>
        <p:nvCxnSpPr>
          <p:cNvPr id="35" name="Straight Arrow Connector 34">
            <a:extLst>
              <a:ext uri="{FF2B5EF4-FFF2-40B4-BE49-F238E27FC236}">
                <a16:creationId xmlns:a16="http://schemas.microsoft.com/office/drawing/2014/main" id="{67EDD876-33ED-EC4B-84BA-B9EEC0B3BE7D}"/>
              </a:ext>
            </a:extLst>
          </p:cNvPr>
          <p:cNvCxnSpPr>
            <a:cxnSpLocks/>
          </p:cNvCxnSpPr>
          <p:nvPr/>
        </p:nvCxnSpPr>
        <p:spPr>
          <a:xfrm flipH="1" flipV="1">
            <a:off x="5533236" y="3661228"/>
            <a:ext cx="109014" cy="13264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4E308761-9F4E-F342-9300-5925AC511118}"/>
              </a:ext>
            </a:extLst>
          </p:cNvPr>
          <p:cNvSpPr/>
          <p:nvPr/>
        </p:nvSpPr>
        <p:spPr>
          <a:xfrm>
            <a:off x="4894249" y="3177088"/>
            <a:ext cx="1052125" cy="475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403D2F2-66D1-6D45-AD96-6EC10D84AE80}"/>
              </a:ext>
            </a:extLst>
          </p:cNvPr>
          <p:cNvSpPr txBox="1"/>
          <p:nvPr/>
        </p:nvSpPr>
        <p:spPr>
          <a:xfrm>
            <a:off x="4881455" y="4987636"/>
            <a:ext cx="1420838" cy="369332"/>
          </a:xfrm>
          <a:prstGeom prst="rect">
            <a:avLst/>
          </a:prstGeom>
          <a:noFill/>
        </p:spPr>
        <p:txBody>
          <a:bodyPr wrap="none" rtlCol="0">
            <a:spAutoFit/>
          </a:bodyPr>
          <a:lstStyle/>
          <a:p>
            <a:r>
              <a:rPr lang="en-US" dirty="0"/>
              <a:t>Learning rate</a:t>
            </a:r>
          </a:p>
        </p:txBody>
      </p:sp>
      <p:sp>
        <p:nvSpPr>
          <p:cNvPr id="39" name="Oval 38">
            <a:extLst>
              <a:ext uri="{FF2B5EF4-FFF2-40B4-BE49-F238E27FC236}">
                <a16:creationId xmlns:a16="http://schemas.microsoft.com/office/drawing/2014/main" id="{5F874128-6506-B243-9765-865067E82F5B}"/>
              </a:ext>
            </a:extLst>
          </p:cNvPr>
          <p:cNvSpPr/>
          <p:nvPr/>
        </p:nvSpPr>
        <p:spPr>
          <a:xfrm>
            <a:off x="6739577" y="3191273"/>
            <a:ext cx="741196" cy="475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23E8ECAD-C39A-9A48-B9C1-44C9C049DF6B}"/>
              </a:ext>
            </a:extLst>
          </p:cNvPr>
          <p:cNvCxnSpPr>
            <a:cxnSpLocks/>
          </p:cNvCxnSpPr>
          <p:nvPr/>
        </p:nvCxnSpPr>
        <p:spPr>
          <a:xfrm flipH="1" flipV="1">
            <a:off x="7296375" y="3661228"/>
            <a:ext cx="573629" cy="13264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5616315-3BD3-2442-B676-F1A4E8829A7A}"/>
              </a:ext>
            </a:extLst>
          </p:cNvPr>
          <p:cNvSpPr txBox="1"/>
          <p:nvPr/>
        </p:nvSpPr>
        <p:spPr>
          <a:xfrm>
            <a:off x="7199939" y="4987636"/>
            <a:ext cx="1310039" cy="369332"/>
          </a:xfrm>
          <a:prstGeom prst="rect">
            <a:avLst/>
          </a:prstGeom>
          <a:noFill/>
        </p:spPr>
        <p:txBody>
          <a:bodyPr wrap="none" rtlCol="0">
            <a:spAutoFit/>
          </a:bodyPr>
          <a:lstStyle/>
          <a:p>
            <a:r>
              <a:rPr lang="en-US" dirty="0"/>
              <a:t>Bag fraction</a:t>
            </a:r>
          </a:p>
        </p:txBody>
      </p:sp>
      <p:cxnSp>
        <p:nvCxnSpPr>
          <p:cNvPr id="42" name="Straight Arrow Connector 41">
            <a:extLst>
              <a:ext uri="{FF2B5EF4-FFF2-40B4-BE49-F238E27FC236}">
                <a16:creationId xmlns:a16="http://schemas.microsoft.com/office/drawing/2014/main" id="{11C04221-5063-3744-94A5-EFE28208C1BF}"/>
              </a:ext>
            </a:extLst>
          </p:cNvPr>
          <p:cNvCxnSpPr>
            <a:cxnSpLocks/>
          </p:cNvCxnSpPr>
          <p:nvPr/>
        </p:nvCxnSpPr>
        <p:spPr>
          <a:xfrm flipH="1" flipV="1">
            <a:off x="8474855" y="3652541"/>
            <a:ext cx="1241602" cy="13350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C72F07F-94C8-BD46-B1D8-336CF3827B09}"/>
              </a:ext>
            </a:extLst>
          </p:cNvPr>
          <p:cNvSpPr/>
          <p:nvPr/>
        </p:nvSpPr>
        <p:spPr>
          <a:xfrm>
            <a:off x="8173171" y="3177088"/>
            <a:ext cx="358905" cy="475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46FAEAF-5B57-0D44-B90D-4BF8955C076D}"/>
              </a:ext>
            </a:extLst>
          </p:cNvPr>
          <p:cNvSpPr txBox="1"/>
          <p:nvPr/>
        </p:nvSpPr>
        <p:spPr>
          <a:xfrm>
            <a:off x="8883664" y="4981779"/>
            <a:ext cx="1665584" cy="369332"/>
          </a:xfrm>
          <a:prstGeom prst="rect">
            <a:avLst/>
          </a:prstGeom>
          <a:noFill/>
        </p:spPr>
        <p:txBody>
          <a:bodyPr wrap="none" rtlCol="0">
            <a:spAutoFit/>
          </a:bodyPr>
          <a:lstStyle/>
          <a:p>
            <a:r>
              <a:rPr lang="en-US" dirty="0"/>
              <a:t>Tree complexity</a:t>
            </a:r>
          </a:p>
        </p:txBody>
      </p:sp>
      <p:sp>
        <p:nvSpPr>
          <p:cNvPr id="48" name="Oval 47">
            <a:extLst>
              <a:ext uri="{FF2B5EF4-FFF2-40B4-BE49-F238E27FC236}">
                <a16:creationId xmlns:a16="http://schemas.microsoft.com/office/drawing/2014/main" id="{8887B13C-83DD-9647-97A4-EE09F5BF479E}"/>
              </a:ext>
            </a:extLst>
          </p:cNvPr>
          <p:cNvSpPr/>
          <p:nvPr/>
        </p:nvSpPr>
        <p:spPr>
          <a:xfrm>
            <a:off x="2315688" y="3572664"/>
            <a:ext cx="357770"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C8EA1B6F-A108-F041-801F-072708746074}"/>
              </a:ext>
            </a:extLst>
          </p:cNvPr>
          <p:cNvCxnSpPr>
            <a:cxnSpLocks/>
          </p:cNvCxnSpPr>
          <p:nvPr/>
        </p:nvCxnSpPr>
        <p:spPr>
          <a:xfrm flipV="1">
            <a:off x="2196935" y="4030201"/>
            <a:ext cx="326522" cy="14869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4E6B41D-CB00-5542-A7BD-67F1AFFE19D9}"/>
              </a:ext>
            </a:extLst>
          </p:cNvPr>
          <p:cNvSpPr txBox="1"/>
          <p:nvPr/>
        </p:nvSpPr>
        <p:spPr>
          <a:xfrm>
            <a:off x="687923" y="5517154"/>
            <a:ext cx="3146961" cy="923330"/>
          </a:xfrm>
          <a:prstGeom prst="rect">
            <a:avLst/>
          </a:prstGeom>
          <a:noFill/>
        </p:spPr>
        <p:txBody>
          <a:bodyPr wrap="square" rtlCol="0">
            <a:spAutoFit/>
          </a:bodyPr>
          <a:lstStyle/>
          <a:p>
            <a:r>
              <a:rPr lang="en-US" dirty="0"/>
              <a:t>Latitude and longitude columns</a:t>
            </a:r>
          </a:p>
          <a:p>
            <a:pPr marL="285750" indent="-285750">
              <a:buFontTx/>
              <a:buChar char="-"/>
            </a:pPr>
            <a:r>
              <a:rPr lang="en-US" dirty="0"/>
              <a:t>Must match in both grids and samples data</a:t>
            </a:r>
          </a:p>
        </p:txBody>
      </p:sp>
      <p:sp>
        <p:nvSpPr>
          <p:cNvPr id="53" name="Oval 52">
            <a:extLst>
              <a:ext uri="{FF2B5EF4-FFF2-40B4-BE49-F238E27FC236}">
                <a16:creationId xmlns:a16="http://schemas.microsoft.com/office/drawing/2014/main" id="{BD6E140F-ABA0-0543-93D9-B6046259E3C5}"/>
              </a:ext>
            </a:extLst>
          </p:cNvPr>
          <p:cNvSpPr/>
          <p:nvPr/>
        </p:nvSpPr>
        <p:spPr>
          <a:xfrm>
            <a:off x="4487276" y="3572664"/>
            <a:ext cx="357770"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2D3D87BF-BF65-DE48-A779-28C5F081866D}"/>
              </a:ext>
            </a:extLst>
          </p:cNvPr>
          <p:cNvCxnSpPr>
            <a:cxnSpLocks/>
          </p:cNvCxnSpPr>
          <p:nvPr/>
        </p:nvCxnSpPr>
        <p:spPr>
          <a:xfrm flipV="1">
            <a:off x="2782859" y="3981451"/>
            <a:ext cx="1860650" cy="15357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12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654599-6195-8A4E-8734-4775E2572DD1}"/>
              </a:ext>
            </a:extLst>
          </p:cNvPr>
          <p:cNvSpPr txBox="1"/>
          <p:nvPr/>
        </p:nvSpPr>
        <p:spPr>
          <a:xfrm>
            <a:off x="5132437" y="391886"/>
            <a:ext cx="1927131" cy="584775"/>
          </a:xfrm>
          <a:prstGeom prst="rect">
            <a:avLst/>
          </a:prstGeom>
          <a:noFill/>
        </p:spPr>
        <p:txBody>
          <a:bodyPr wrap="none" rtlCol="0">
            <a:spAutoFit/>
          </a:bodyPr>
          <a:lstStyle/>
          <a:p>
            <a:pPr algn="ctr"/>
            <a:r>
              <a:rPr lang="en-US" sz="3200" dirty="0"/>
              <a:t>Disclaimer</a:t>
            </a:r>
          </a:p>
        </p:txBody>
      </p:sp>
      <p:sp>
        <p:nvSpPr>
          <p:cNvPr id="5" name="Left-Right Arrow 4">
            <a:extLst>
              <a:ext uri="{FF2B5EF4-FFF2-40B4-BE49-F238E27FC236}">
                <a16:creationId xmlns:a16="http://schemas.microsoft.com/office/drawing/2014/main" id="{8EFD7C4E-EBDA-A144-8E53-C739A9CF6FC1}"/>
              </a:ext>
            </a:extLst>
          </p:cNvPr>
          <p:cNvSpPr/>
          <p:nvPr/>
        </p:nvSpPr>
        <p:spPr>
          <a:xfrm>
            <a:off x="2766951" y="3614197"/>
            <a:ext cx="6709557"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5A4681-A746-5F4B-B868-37470407F63C}"/>
              </a:ext>
            </a:extLst>
          </p:cNvPr>
          <p:cNvSpPr txBox="1"/>
          <p:nvPr/>
        </p:nvSpPr>
        <p:spPr>
          <a:xfrm>
            <a:off x="1330037" y="3625680"/>
            <a:ext cx="1286891" cy="461665"/>
          </a:xfrm>
          <a:prstGeom prst="rect">
            <a:avLst/>
          </a:prstGeom>
          <a:noFill/>
        </p:spPr>
        <p:txBody>
          <a:bodyPr wrap="none" rtlCol="0">
            <a:spAutoFit/>
          </a:bodyPr>
          <a:lstStyle/>
          <a:p>
            <a:r>
              <a:rPr lang="en-US" sz="2400" dirty="0"/>
              <a:t>Ecologist</a:t>
            </a:r>
          </a:p>
        </p:txBody>
      </p:sp>
      <p:sp>
        <p:nvSpPr>
          <p:cNvPr id="7" name="TextBox 6">
            <a:extLst>
              <a:ext uri="{FF2B5EF4-FFF2-40B4-BE49-F238E27FC236}">
                <a16:creationId xmlns:a16="http://schemas.microsoft.com/office/drawing/2014/main" id="{0020813C-071D-684B-B8DE-1A9BF66EEEFE}"/>
              </a:ext>
            </a:extLst>
          </p:cNvPr>
          <p:cNvSpPr txBox="1"/>
          <p:nvPr/>
        </p:nvSpPr>
        <p:spPr>
          <a:xfrm>
            <a:off x="9626531" y="3637164"/>
            <a:ext cx="1541897" cy="461665"/>
          </a:xfrm>
          <a:prstGeom prst="rect">
            <a:avLst/>
          </a:prstGeom>
          <a:noFill/>
        </p:spPr>
        <p:txBody>
          <a:bodyPr wrap="none" rtlCol="0">
            <a:spAutoFit/>
          </a:bodyPr>
          <a:lstStyle/>
          <a:p>
            <a:r>
              <a:rPr lang="en-US" sz="2400" dirty="0"/>
              <a:t>Statistician</a:t>
            </a:r>
          </a:p>
        </p:txBody>
      </p:sp>
      <p:pic>
        <p:nvPicPr>
          <p:cNvPr id="9" name="Picture 8">
            <a:extLst>
              <a:ext uri="{FF2B5EF4-FFF2-40B4-BE49-F238E27FC236}">
                <a16:creationId xmlns:a16="http://schemas.microsoft.com/office/drawing/2014/main" id="{C8C161E7-300D-5340-AEF6-81F26D9DC0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51266" y="1756698"/>
            <a:ext cx="1393124" cy="1857499"/>
          </a:xfrm>
          <a:prstGeom prst="rect">
            <a:avLst/>
          </a:prstGeom>
        </p:spPr>
      </p:pic>
      <p:sp>
        <p:nvSpPr>
          <p:cNvPr id="10" name="TextBox 9">
            <a:extLst>
              <a:ext uri="{FF2B5EF4-FFF2-40B4-BE49-F238E27FC236}">
                <a16:creationId xmlns:a16="http://schemas.microsoft.com/office/drawing/2014/main" id="{61CDE9FA-F3D4-C34D-8F59-C91D4DD4B5DB}"/>
              </a:ext>
            </a:extLst>
          </p:cNvPr>
          <p:cNvSpPr txBox="1"/>
          <p:nvPr/>
        </p:nvSpPr>
        <p:spPr>
          <a:xfrm>
            <a:off x="95002" y="6495803"/>
            <a:ext cx="1737976" cy="246221"/>
          </a:xfrm>
          <a:prstGeom prst="rect">
            <a:avLst/>
          </a:prstGeom>
          <a:noFill/>
        </p:spPr>
        <p:txBody>
          <a:bodyPr wrap="none" rtlCol="0">
            <a:spAutoFit/>
          </a:bodyPr>
          <a:lstStyle/>
          <a:p>
            <a:r>
              <a:rPr lang="en-US" sz="1000" dirty="0"/>
              <a:t>Photo credit: Cecilia </a:t>
            </a:r>
            <a:r>
              <a:rPr lang="en-US" sz="1000" dirty="0" err="1"/>
              <a:t>Krahforst</a:t>
            </a:r>
            <a:endParaRPr lang="en-US" sz="1000" dirty="0"/>
          </a:p>
        </p:txBody>
      </p:sp>
    </p:spTree>
    <p:extLst>
      <p:ext uri="{BB962C8B-B14F-4D97-AF65-F5344CB8AC3E}">
        <p14:creationId xmlns:p14="http://schemas.microsoft.com/office/powerpoint/2010/main" val="24319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91AC1E-5754-8846-B185-1809C83BB15E}"/>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3" name="TextBox 2">
            <a:extLst>
              <a:ext uri="{FF2B5EF4-FFF2-40B4-BE49-F238E27FC236}">
                <a16:creationId xmlns:a16="http://schemas.microsoft.com/office/drawing/2014/main" id="{DCCF6C42-EBB5-404E-8D14-DC91C4B50D04}"/>
              </a:ext>
            </a:extLst>
          </p:cNvPr>
          <p:cNvSpPr txBox="1"/>
          <p:nvPr/>
        </p:nvSpPr>
        <p:spPr>
          <a:xfrm>
            <a:off x="673478" y="1034812"/>
            <a:ext cx="8290283" cy="830997"/>
          </a:xfrm>
          <a:prstGeom prst="rect">
            <a:avLst/>
          </a:prstGeom>
          <a:noFill/>
        </p:spPr>
        <p:txBody>
          <a:bodyPr wrap="none" rtlCol="0">
            <a:spAutoFit/>
          </a:bodyPr>
          <a:lstStyle/>
          <a:p>
            <a:r>
              <a:rPr lang="en-US" sz="2400" dirty="0"/>
              <a:t>What’s in the code?</a:t>
            </a:r>
          </a:p>
          <a:p>
            <a:pPr marL="342900" indent="-342900">
              <a:buFontTx/>
              <a:buChar char="-"/>
            </a:pPr>
            <a:r>
              <a:rPr lang="en-US" sz="2400" dirty="0"/>
              <a:t>Advanced options – there are more available than shown here</a:t>
            </a:r>
          </a:p>
        </p:txBody>
      </p:sp>
      <p:sp>
        <p:nvSpPr>
          <p:cNvPr id="4" name="Rectangle 3">
            <a:extLst>
              <a:ext uri="{FF2B5EF4-FFF2-40B4-BE49-F238E27FC236}">
                <a16:creationId xmlns:a16="http://schemas.microsoft.com/office/drawing/2014/main" id="{3C8E1E8A-134C-9548-8B94-6DCCAB07BC16}"/>
              </a:ext>
            </a:extLst>
          </p:cNvPr>
          <p:cNvSpPr/>
          <p:nvPr/>
        </p:nvSpPr>
        <p:spPr>
          <a:xfrm>
            <a:off x="683843" y="2827798"/>
            <a:ext cx="10972799" cy="1569660"/>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gbm.auto</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expvar</a:t>
            </a:r>
            <a:r>
              <a:rPr lang="en-US" sz="2400" dirty="0">
                <a:latin typeface="Courier New" panose="02070309020205020404" pitchFamily="49" charset="0"/>
                <a:cs typeface="Courier New" panose="02070309020205020404" pitchFamily="49" charset="0"/>
              </a:rPr>
              <a:t>=c(5,7,8,9), </a:t>
            </a:r>
            <a:r>
              <a:rPr lang="en-US" sz="2400" dirty="0" err="1">
                <a:latin typeface="Courier New" panose="02070309020205020404" pitchFamily="49" charset="0"/>
                <a:cs typeface="Courier New" panose="02070309020205020404" pitchFamily="49" charset="0"/>
              </a:rPr>
              <a:t>resvar</a:t>
            </a:r>
            <a:r>
              <a:rPr lang="en-US" sz="2400" dirty="0">
                <a:latin typeface="Courier New" panose="02070309020205020404" pitchFamily="49" charset="0"/>
                <a:cs typeface="Courier New" panose="02070309020205020404" pitchFamily="49" charset="0"/>
              </a:rPr>
              <a:t>=10, grids=</a:t>
            </a:r>
            <a:r>
              <a:rPr lang="en-US" sz="2400" dirty="0" err="1">
                <a:latin typeface="Courier New" panose="02070309020205020404" pitchFamily="49" charset="0"/>
                <a:cs typeface="Courier New" panose="02070309020205020404" pitchFamily="49" charset="0"/>
              </a:rPr>
              <a:t>NovShelfGrid</a:t>
            </a:r>
            <a:r>
              <a:rPr lang="en-US" sz="2400" dirty="0">
                <a:latin typeface="Courier New" panose="02070309020205020404" pitchFamily="49" charset="0"/>
                <a:cs typeface="Courier New" panose="02070309020205020404" pitchFamily="49" charset="0"/>
              </a:rPr>
              <a:t>, samples=DuskyNov17, </a:t>
            </a:r>
            <a:r>
              <a:rPr lang="en-US" sz="2400" dirty="0" err="1">
                <a:latin typeface="Courier New" panose="02070309020205020404" pitchFamily="49" charset="0"/>
                <a:cs typeface="Courier New" panose="02070309020205020404" pitchFamily="49" charset="0"/>
              </a:rPr>
              <a:t>lr</a:t>
            </a:r>
            <a:r>
              <a:rPr lang="en-US" sz="2400" dirty="0">
                <a:latin typeface="Courier New" panose="02070309020205020404" pitchFamily="49" charset="0"/>
                <a:cs typeface="Courier New" panose="02070309020205020404" pitchFamily="49" charset="0"/>
              </a:rPr>
              <a:t>=0.005, bf=0.6, </a:t>
            </a:r>
            <a:r>
              <a:rPr lang="en-US" sz="2400" dirty="0" err="1">
                <a:latin typeface="Courier New" panose="02070309020205020404" pitchFamily="49" charset="0"/>
                <a:cs typeface="Courier New" panose="02070309020205020404" pitchFamily="49" charset="0"/>
              </a:rPr>
              <a:t>tc</a:t>
            </a:r>
            <a:r>
              <a:rPr lang="en-US" sz="2400" dirty="0">
                <a:latin typeface="Courier New" panose="02070309020205020404" pitchFamily="49" charset="0"/>
                <a:cs typeface="Courier New" panose="02070309020205020404" pitchFamily="49" charset="0"/>
              </a:rPr>
              <a:t>=4, </a:t>
            </a:r>
          </a:p>
          <a:p>
            <a:r>
              <a:rPr lang="en-US" sz="2400" dirty="0" err="1">
                <a:latin typeface="Courier New" panose="02070309020205020404" pitchFamily="49" charset="0"/>
                <a:cs typeface="Courier New" panose="02070309020205020404" pitchFamily="49" charset="0"/>
              </a:rPr>
              <a:t>gridslat</a:t>
            </a:r>
            <a:r>
              <a:rPr lang="en-US" sz="2400" dirty="0">
                <a:latin typeface="Courier New" panose="02070309020205020404" pitchFamily="49" charset="0"/>
                <a:cs typeface="Courier New" panose="02070309020205020404" pitchFamily="49" charset="0"/>
              </a:rPr>
              <a:t>=3, </a:t>
            </a:r>
            <a:r>
              <a:rPr lang="en-US" sz="2400" dirty="0" err="1">
                <a:latin typeface="Courier New" panose="02070309020205020404" pitchFamily="49" charset="0"/>
                <a:cs typeface="Courier New" panose="02070309020205020404" pitchFamily="49" charset="0"/>
              </a:rPr>
              <a:t>gridslon</a:t>
            </a:r>
            <a:r>
              <a:rPr lang="en-US" sz="2400" dirty="0">
                <a:latin typeface="Courier New" panose="02070309020205020404" pitchFamily="49" charset="0"/>
                <a:cs typeface="Courier New" panose="02070309020205020404" pitchFamily="49" charset="0"/>
              </a:rPr>
              <a:t>=4, map=TRUE, shape=</a:t>
            </a:r>
            <a:r>
              <a:rPr lang="en-US" sz="2400" dirty="0" err="1">
                <a:latin typeface="Courier New" panose="02070309020205020404" pitchFamily="49" charset="0"/>
                <a:cs typeface="Courier New" panose="02070309020205020404" pitchFamily="49" charset="0"/>
              </a:rPr>
              <a:t>BaseMap</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gaus</a:t>
            </a:r>
            <a:r>
              <a:rPr lang="en-US" sz="2400" dirty="0">
                <a:latin typeface="Courier New" panose="02070309020205020404" pitchFamily="49" charset="0"/>
                <a:cs typeface="Courier New" panose="02070309020205020404" pitchFamily="49" charset="0"/>
              </a:rPr>
              <a:t>=FALSE, </a:t>
            </a:r>
            <a:r>
              <a:rPr lang="en-US" sz="2400" dirty="0" err="1">
                <a:latin typeface="Courier New" panose="02070309020205020404" pitchFamily="49" charset="0"/>
                <a:cs typeface="Courier New" panose="02070309020205020404" pitchFamily="49" charset="0"/>
              </a:rPr>
              <a:t>varint</a:t>
            </a:r>
            <a:r>
              <a:rPr lang="en-US" sz="2400" dirty="0">
                <a:latin typeface="Courier New" panose="02070309020205020404" pitchFamily="49" charset="0"/>
                <a:cs typeface="Courier New" panose="02070309020205020404" pitchFamily="49" charset="0"/>
              </a:rPr>
              <a:t>=TRUE, </a:t>
            </a:r>
            <a:r>
              <a:rPr lang="en-US" sz="2400" dirty="0" err="1">
                <a:latin typeface="Courier New" panose="02070309020205020404" pitchFamily="49" charset="0"/>
                <a:cs typeface="Courier New" panose="02070309020205020404" pitchFamily="49" charset="0"/>
              </a:rPr>
              <a:t>simp</a:t>
            </a:r>
            <a:r>
              <a:rPr lang="en-US" sz="2400" dirty="0">
                <a:latin typeface="Courier New" panose="02070309020205020404" pitchFamily="49" charset="0"/>
                <a:cs typeface="Courier New" panose="02070309020205020404" pitchFamily="49" charset="0"/>
              </a:rPr>
              <a:t>=FALSE, </a:t>
            </a:r>
            <a:r>
              <a:rPr lang="en-US" sz="2400" dirty="0" err="1">
                <a:latin typeface="Courier New" panose="02070309020205020404" pitchFamily="49" charset="0"/>
                <a:cs typeface="Courier New" panose="02070309020205020404" pitchFamily="49" charset="0"/>
              </a:rPr>
              <a:t>max.trees</a:t>
            </a:r>
            <a:r>
              <a:rPr lang="en-US" sz="2400" dirty="0">
                <a:latin typeface="Courier New" panose="02070309020205020404" pitchFamily="49" charset="0"/>
                <a:cs typeface="Courier New" panose="02070309020205020404" pitchFamily="49" charset="0"/>
              </a:rPr>
              <a:t>=10000)</a:t>
            </a:r>
          </a:p>
        </p:txBody>
      </p:sp>
      <p:cxnSp>
        <p:nvCxnSpPr>
          <p:cNvPr id="5" name="Straight Arrow Connector 4">
            <a:extLst>
              <a:ext uri="{FF2B5EF4-FFF2-40B4-BE49-F238E27FC236}">
                <a16:creationId xmlns:a16="http://schemas.microsoft.com/office/drawing/2014/main" id="{0C28C315-4867-0747-B83E-38F57128E914}"/>
              </a:ext>
            </a:extLst>
          </p:cNvPr>
          <p:cNvCxnSpPr>
            <a:cxnSpLocks/>
            <a:stCxn id="7" idx="2"/>
            <a:endCxn id="6" idx="0"/>
          </p:cNvCxnSpPr>
          <p:nvPr/>
        </p:nvCxnSpPr>
        <p:spPr>
          <a:xfrm>
            <a:off x="3671320" y="2861980"/>
            <a:ext cx="2594444" cy="7309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300044-50E6-0C40-8623-1A81A2F85C5E}"/>
              </a:ext>
            </a:extLst>
          </p:cNvPr>
          <p:cNvSpPr/>
          <p:nvPr/>
        </p:nvSpPr>
        <p:spPr>
          <a:xfrm>
            <a:off x="5872664" y="3592901"/>
            <a:ext cx="786200"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43C79D-5314-D640-B139-ADABC9E7CEE2}"/>
              </a:ext>
            </a:extLst>
          </p:cNvPr>
          <p:cNvSpPr txBox="1"/>
          <p:nvPr/>
        </p:nvSpPr>
        <p:spPr>
          <a:xfrm>
            <a:off x="2058120" y="1938650"/>
            <a:ext cx="3226399" cy="923330"/>
          </a:xfrm>
          <a:prstGeom prst="rect">
            <a:avLst/>
          </a:prstGeom>
          <a:noFill/>
        </p:spPr>
        <p:txBody>
          <a:bodyPr wrap="square" rtlCol="0">
            <a:spAutoFit/>
          </a:bodyPr>
          <a:lstStyle/>
          <a:p>
            <a:r>
              <a:rPr lang="en-US" dirty="0"/>
              <a:t>Do you want to map results?</a:t>
            </a:r>
          </a:p>
          <a:p>
            <a:pPr marL="285750" indent="-285750">
              <a:buFontTx/>
              <a:buChar char="-"/>
            </a:pPr>
            <a:r>
              <a:rPr lang="en-US" dirty="0"/>
              <a:t>If not, grids, </a:t>
            </a:r>
            <a:r>
              <a:rPr lang="en-US" dirty="0" err="1"/>
              <a:t>gridslat</a:t>
            </a:r>
            <a:r>
              <a:rPr lang="en-US" dirty="0"/>
              <a:t>, </a:t>
            </a:r>
            <a:r>
              <a:rPr lang="en-US" dirty="0" err="1"/>
              <a:t>gridslon</a:t>
            </a:r>
            <a:r>
              <a:rPr lang="en-US" dirty="0"/>
              <a:t> can be removed</a:t>
            </a:r>
          </a:p>
        </p:txBody>
      </p:sp>
      <p:sp>
        <p:nvSpPr>
          <p:cNvPr id="11" name="Oval 10">
            <a:extLst>
              <a:ext uri="{FF2B5EF4-FFF2-40B4-BE49-F238E27FC236}">
                <a16:creationId xmlns:a16="http://schemas.microsoft.com/office/drawing/2014/main" id="{AD3CBDE4-E5EB-8F49-8B85-7A26C2174CC5}"/>
              </a:ext>
            </a:extLst>
          </p:cNvPr>
          <p:cNvSpPr/>
          <p:nvPr/>
        </p:nvSpPr>
        <p:spPr>
          <a:xfrm>
            <a:off x="7978453" y="3592901"/>
            <a:ext cx="1462430"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8D84053-8440-3746-BADF-57AED10F00C6}"/>
              </a:ext>
            </a:extLst>
          </p:cNvPr>
          <p:cNvCxnSpPr>
            <a:cxnSpLocks/>
          </p:cNvCxnSpPr>
          <p:nvPr/>
        </p:nvCxnSpPr>
        <p:spPr>
          <a:xfrm>
            <a:off x="7089569" y="2531469"/>
            <a:ext cx="1620099" cy="10614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5093EB-9144-2D4C-B9D3-ED4428935D18}"/>
              </a:ext>
            </a:extLst>
          </p:cNvPr>
          <p:cNvSpPr txBox="1"/>
          <p:nvPr/>
        </p:nvSpPr>
        <p:spPr>
          <a:xfrm>
            <a:off x="5755019" y="2162965"/>
            <a:ext cx="2678234" cy="369332"/>
          </a:xfrm>
          <a:prstGeom prst="rect">
            <a:avLst/>
          </a:prstGeom>
          <a:noFill/>
        </p:spPr>
        <p:txBody>
          <a:bodyPr wrap="none" rtlCol="0">
            <a:spAutoFit/>
          </a:bodyPr>
          <a:lstStyle/>
          <a:p>
            <a:r>
              <a:rPr lang="en-US" dirty="0"/>
              <a:t>Specify shoreline shapefile</a:t>
            </a:r>
          </a:p>
        </p:txBody>
      </p:sp>
      <p:cxnSp>
        <p:nvCxnSpPr>
          <p:cNvPr id="18" name="Straight Arrow Connector 17">
            <a:extLst>
              <a:ext uri="{FF2B5EF4-FFF2-40B4-BE49-F238E27FC236}">
                <a16:creationId xmlns:a16="http://schemas.microsoft.com/office/drawing/2014/main" id="{9BD00497-CC76-A947-8F45-FD23A6D9999C}"/>
              </a:ext>
            </a:extLst>
          </p:cNvPr>
          <p:cNvCxnSpPr>
            <a:cxnSpLocks/>
            <a:endCxn id="21" idx="4"/>
          </p:cNvCxnSpPr>
          <p:nvPr/>
        </p:nvCxnSpPr>
        <p:spPr>
          <a:xfrm flipH="1" flipV="1">
            <a:off x="2134348" y="4362620"/>
            <a:ext cx="178084" cy="3504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72B270D-53DD-6E47-90F0-E5C4A07F8BF2}"/>
              </a:ext>
            </a:extLst>
          </p:cNvPr>
          <p:cNvSpPr/>
          <p:nvPr/>
        </p:nvSpPr>
        <p:spPr>
          <a:xfrm>
            <a:off x="1579945" y="3953834"/>
            <a:ext cx="1108805"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A95F3D2-CB6B-8541-A751-34406DF68A1A}"/>
              </a:ext>
            </a:extLst>
          </p:cNvPr>
          <p:cNvSpPr txBox="1"/>
          <p:nvPr/>
        </p:nvSpPr>
        <p:spPr>
          <a:xfrm>
            <a:off x="491948" y="4737061"/>
            <a:ext cx="4002994" cy="923330"/>
          </a:xfrm>
          <a:prstGeom prst="rect">
            <a:avLst/>
          </a:prstGeom>
          <a:noFill/>
        </p:spPr>
        <p:txBody>
          <a:bodyPr wrap="square" rtlCol="0">
            <a:spAutoFit/>
          </a:bodyPr>
          <a:lstStyle/>
          <a:p>
            <a:r>
              <a:rPr lang="en-US" dirty="0"/>
              <a:t>Do you want to run the Gaussian model?</a:t>
            </a:r>
          </a:p>
          <a:p>
            <a:pPr marL="285750" indent="-285750">
              <a:buFontTx/>
              <a:buChar char="-"/>
            </a:pPr>
            <a:r>
              <a:rPr lang="en-US" dirty="0"/>
              <a:t>If not, only the binary presence/absence model is run</a:t>
            </a:r>
          </a:p>
        </p:txBody>
      </p:sp>
      <p:sp>
        <p:nvSpPr>
          <p:cNvPr id="23" name="Oval 22">
            <a:extLst>
              <a:ext uri="{FF2B5EF4-FFF2-40B4-BE49-F238E27FC236}">
                <a16:creationId xmlns:a16="http://schemas.microsoft.com/office/drawing/2014/main" id="{04CFDEA6-C215-E54B-AA8D-45E090129341}"/>
              </a:ext>
            </a:extLst>
          </p:cNvPr>
          <p:cNvSpPr/>
          <p:nvPr/>
        </p:nvSpPr>
        <p:spPr>
          <a:xfrm>
            <a:off x="4193648" y="3929563"/>
            <a:ext cx="860473"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4956DCDC-BD56-B94B-9615-C1A5F60C78F7}"/>
              </a:ext>
            </a:extLst>
          </p:cNvPr>
          <p:cNvCxnSpPr>
            <a:cxnSpLocks/>
          </p:cNvCxnSpPr>
          <p:nvPr/>
        </p:nvCxnSpPr>
        <p:spPr>
          <a:xfrm flipH="1" flipV="1">
            <a:off x="4619183" y="4338351"/>
            <a:ext cx="151078" cy="13459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2747239-FD66-3D4E-ACE5-22017A247909}"/>
              </a:ext>
            </a:extLst>
          </p:cNvPr>
          <p:cNvSpPr txBox="1"/>
          <p:nvPr/>
        </p:nvSpPr>
        <p:spPr>
          <a:xfrm>
            <a:off x="3740726" y="5684335"/>
            <a:ext cx="3087585" cy="646331"/>
          </a:xfrm>
          <a:prstGeom prst="rect">
            <a:avLst/>
          </a:prstGeom>
          <a:noFill/>
        </p:spPr>
        <p:txBody>
          <a:bodyPr wrap="square" rtlCol="0">
            <a:spAutoFit/>
          </a:bodyPr>
          <a:lstStyle/>
          <a:p>
            <a:r>
              <a:rPr lang="en-US" dirty="0"/>
              <a:t>Calculate interactions between explanatory variables</a:t>
            </a:r>
          </a:p>
        </p:txBody>
      </p:sp>
      <p:cxnSp>
        <p:nvCxnSpPr>
          <p:cNvPr id="27" name="Straight Arrow Connector 26">
            <a:extLst>
              <a:ext uri="{FF2B5EF4-FFF2-40B4-BE49-F238E27FC236}">
                <a16:creationId xmlns:a16="http://schemas.microsoft.com/office/drawing/2014/main" id="{F72C70B9-BD1D-9D4D-ADFF-B58C6EC3B96F}"/>
              </a:ext>
            </a:extLst>
          </p:cNvPr>
          <p:cNvCxnSpPr>
            <a:cxnSpLocks/>
          </p:cNvCxnSpPr>
          <p:nvPr/>
        </p:nvCxnSpPr>
        <p:spPr>
          <a:xfrm flipH="1" flipV="1">
            <a:off x="6722399" y="4358006"/>
            <a:ext cx="367170" cy="3957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0912AF6-6958-1C4E-8BAE-307C8849D56B}"/>
              </a:ext>
            </a:extLst>
          </p:cNvPr>
          <p:cNvSpPr/>
          <p:nvPr/>
        </p:nvSpPr>
        <p:spPr>
          <a:xfrm>
            <a:off x="6147983" y="3949218"/>
            <a:ext cx="1108805"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2C56FA1-7924-A541-A644-8B8C5E053DF0}"/>
              </a:ext>
            </a:extLst>
          </p:cNvPr>
          <p:cNvSpPr txBox="1"/>
          <p:nvPr/>
        </p:nvSpPr>
        <p:spPr>
          <a:xfrm>
            <a:off x="6212393" y="4737061"/>
            <a:ext cx="2584862" cy="923330"/>
          </a:xfrm>
          <a:prstGeom prst="rect">
            <a:avLst/>
          </a:prstGeom>
          <a:noFill/>
        </p:spPr>
        <p:txBody>
          <a:bodyPr wrap="square" rtlCol="0">
            <a:spAutoFit/>
          </a:bodyPr>
          <a:lstStyle/>
          <a:p>
            <a:r>
              <a:rPr lang="en-US" dirty="0"/>
              <a:t>Tests whether model performs better with some variables removed</a:t>
            </a:r>
          </a:p>
        </p:txBody>
      </p:sp>
      <p:cxnSp>
        <p:nvCxnSpPr>
          <p:cNvPr id="33" name="Straight Arrow Connector 32">
            <a:extLst>
              <a:ext uri="{FF2B5EF4-FFF2-40B4-BE49-F238E27FC236}">
                <a16:creationId xmlns:a16="http://schemas.microsoft.com/office/drawing/2014/main" id="{15FDD715-644F-334A-893C-E7F46E79DFFB}"/>
              </a:ext>
            </a:extLst>
          </p:cNvPr>
          <p:cNvCxnSpPr>
            <a:cxnSpLocks/>
          </p:cNvCxnSpPr>
          <p:nvPr/>
        </p:nvCxnSpPr>
        <p:spPr>
          <a:xfrm flipV="1">
            <a:off x="9813935" y="4346603"/>
            <a:ext cx="0" cy="133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55B568D-16EB-0544-9051-BB24C7AAA8E1}"/>
              </a:ext>
            </a:extLst>
          </p:cNvPr>
          <p:cNvSpPr/>
          <p:nvPr/>
        </p:nvSpPr>
        <p:spPr>
          <a:xfrm>
            <a:off x="9239519" y="3937815"/>
            <a:ext cx="1108805" cy="40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A05649-E244-6D4F-9DFA-B12A10B59A07}"/>
              </a:ext>
            </a:extLst>
          </p:cNvPr>
          <p:cNvSpPr txBox="1"/>
          <p:nvPr/>
        </p:nvSpPr>
        <p:spPr>
          <a:xfrm>
            <a:off x="8758743" y="5684335"/>
            <a:ext cx="2544581" cy="646331"/>
          </a:xfrm>
          <a:prstGeom prst="rect">
            <a:avLst/>
          </a:prstGeom>
          <a:noFill/>
        </p:spPr>
        <p:txBody>
          <a:bodyPr wrap="square" rtlCol="0">
            <a:spAutoFit/>
          </a:bodyPr>
          <a:lstStyle/>
          <a:p>
            <a:r>
              <a:rPr lang="en-US" dirty="0"/>
              <a:t>Set maximum number of tree iterations to run</a:t>
            </a:r>
          </a:p>
        </p:txBody>
      </p:sp>
    </p:spTree>
    <p:extLst>
      <p:ext uri="{BB962C8B-B14F-4D97-AF65-F5344CB8AC3E}">
        <p14:creationId xmlns:p14="http://schemas.microsoft.com/office/powerpoint/2010/main" val="2953455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871AD-6580-3A43-9104-79E3050E4273}"/>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3" name="TextBox 2">
            <a:extLst>
              <a:ext uri="{FF2B5EF4-FFF2-40B4-BE49-F238E27FC236}">
                <a16:creationId xmlns:a16="http://schemas.microsoft.com/office/drawing/2014/main" id="{DF44359A-CA8B-A148-AA93-DB01D87BFA6C}"/>
              </a:ext>
            </a:extLst>
          </p:cNvPr>
          <p:cNvSpPr txBox="1"/>
          <p:nvPr/>
        </p:nvSpPr>
        <p:spPr>
          <a:xfrm>
            <a:off x="698336" y="1306286"/>
            <a:ext cx="10808854" cy="4524315"/>
          </a:xfrm>
          <a:prstGeom prst="rect">
            <a:avLst/>
          </a:prstGeom>
          <a:noFill/>
        </p:spPr>
        <p:txBody>
          <a:bodyPr wrap="square" rtlCol="0">
            <a:spAutoFit/>
          </a:bodyPr>
          <a:lstStyle/>
          <a:p>
            <a:r>
              <a:rPr lang="en-US" sz="2400" dirty="0"/>
              <a:t>Choosing and testing model parameters</a:t>
            </a:r>
          </a:p>
          <a:p>
            <a:pPr marL="342900" indent="-342900">
              <a:buFontTx/>
              <a:buChar char="-"/>
            </a:pPr>
            <a:r>
              <a:rPr lang="en-US" sz="2400" dirty="0"/>
              <a:t>Can run multiple combinations of </a:t>
            </a:r>
            <a:r>
              <a:rPr lang="en-US" sz="2400" dirty="0" err="1"/>
              <a:t>lr</a:t>
            </a:r>
            <a:r>
              <a:rPr lang="en-US" sz="2400" dirty="0"/>
              <a:t>, bf, </a:t>
            </a:r>
            <a:r>
              <a:rPr lang="en-US" sz="2400" dirty="0" err="1"/>
              <a:t>tc</a:t>
            </a:r>
            <a:endParaRPr lang="en-US" sz="2400" dirty="0"/>
          </a:p>
          <a:p>
            <a:pPr marL="800100" lvl="1" indent="-342900">
              <a:buFontTx/>
              <a:buChar char="-"/>
            </a:pPr>
            <a:r>
              <a:rPr lang="en-US" sz="2400" dirty="0">
                <a:cs typeface="Courier New" panose="02070309020205020404" pitchFamily="49" charset="0"/>
              </a:rPr>
              <a:t>e.g.</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lr</a:t>
            </a:r>
            <a:r>
              <a:rPr lang="en-US" sz="2400" dirty="0">
                <a:latin typeface="Courier New" panose="02070309020205020404" pitchFamily="49" charset="0"/>
                <a:cs typeface="Courier New" panose="02070309020205020404" pitchFamily="49" charset="0"/>
              </a:rPr>
              <a:t>=c(0.005,0.001)</a:t>
            </a:r>
            <a:r>
              <a:rPr lang="en-US" sz="2400" dirty="0">
                <a:cs typeface="Courier New" panose="02070309020205020404" pitchFamily="49" charset="0"/>
              </a:rPr>
              <a:t> will run separate models for </a:t>
            </a:r>
            <a:r>
              <a:rPr lang="en-US" sz="2400" dirty="0" err="1">
                <a:cs typeface="Courier New" panose="02070309020205020404" pitchFamily="49" charset="0"/>
              </a:rPr>
              <a:t>lr</a:t>
            </a:r>
            <a:r>
              <a:rPr lang="en-US" sz="2400" dirty="0">
                <a:cs typeface="Courier New" panose="02070309020205020404" pitchFamily="49" charset="0"/>
              </a:rPr>
              <a:t> = 0.005 and 0.001</a:t>
            </a:r>
          </a:p>
          <a:p>
            <a:pPr marL="800100" lvl="1" indent="-342900">
              <a:buFontTx/>
              <a:buChar char="-"/>
            </a:pPr>
            <a:r>
              <a:rPr lang="en-US" sz="2400" dirty="0"/>
              <a:t>“</a:t>
            </a:r>
            <a:r>
              <a:rPr lang="en-US" sz="2400" dirty="0" err="1"/>
              <a:t>gbm.auto</a:t>
            </a:r>
            <a:r>
              <a:rPr lang="en-US" sz="2400" dirty="0"/>
              <a:t>” automatically selects best-performing combination of parameters based on CV score</a:t>
            </a:r>
          </a:p>
          <a:p>
            <a:pPr marL="342900" indent="-342900">
              <a:buFontTx/>
              <a:buChar char="-"/>
            </a:pPr>
            <a:r>
              <a:rPr lang="en-US" sz="2400" dirty="0"/>
              <a:t>General advice for choosing starting parameters</a:t>
            </a:r>
          </a:p>
          <a:p>
            <a:pPr marL="800100" lvl="1" indent="-342900">
              <a:buFontTx/>
              <a:buChar char="-"/>
            </a:pPr>
            <a:r>
              <a:rPr lang="en-US" sz="2400" dirty="0"/>
              <a:t>“</a:t>
            </a:r>
            <a:r>
              <a:rPr lang="en-US" sz="2400" dirty="0" err="1"/>
              <a:t>gbm.bfcheck</a:t>
            </a:r>
            <a:r>
              <a:rPr lang="en-US" sz="2400" dirty="0"/>
              <a:t>” function returns minimum bf values for binary and Gaussian models that will allow them to run</a:t>
            </a:r>
          </a:p>
          <a:p>
            <a:pPr marL="800100" lvl="1" indent="-342900">
              <a:buFontTx/>
              <a:buChar char="-"/>
            </a:pPr>
            <a:r>
              <a:rPr lang="en-US" sz="2400" dirty="0"/>
              <a:t>Lower </a:t>
            </a:r>
            <a:r>
              <a:rPr lang="en-US" sz="2400" dirty="0" err="1"/>
              <a:t>lr</a:t>
            </a:r>
            <a:r>
              <a:rPr lang="en-US" sz="2400" dirty="0"/>
              <a:t> values generally provide less variability in model results, but can also take much longer to run</a:t>
            </a:r>
          </a:p>
          <a:p>
            <a:pPr marL="800100" lvl="1" indent="-342900">
              <a:buFontTx/>
              <a:buChar char="-"/>
            </a:pPr>
            <a:r>
              <a:rPr lang="en-US" sz="2400" dirty="0"/>
              <a:t>High </a:t>
            </a:r>
            <a:r>
              <a:rPr lang="en-US" sz="2400" dirty="0" err="1"/>
              <a:t>tc</a:t>
            </a:r>
            <a:r>
              <a:rPr lang="en-US" sz="2400" dirty="0"/>
              <a:t> values in cases where many explanatory variables are used may be impractical</a:t>
            </a:r>
          </a:p>
        </p:txBody>
      </p:sp>
    </p:spTree>
    <p:extLst>
      <p:ext uri="{BB962C8B-B14F-4D97-AF65-F5344CB8AC3E}">
        <p14:creationId xmlns:p14="http://schemas.microsoft.com/office/powerpoint/2010/main" val="365505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756E61-58BF-C549-8CD7-079A9EC6B522}"/>
              </a:ext>
            </a:extLst>
          </p:cNvPr>
          <p:cNvSpPr txBox="1"/>
          <p:nvPr/>
        </p:nvSpPr>
        <p:spPr>
          <a:xfrm>
            <a:off x="4604966" y="391886"/>
            <a:ext cx="2982099" cy="584775"/>
          </a:xfrm>
          <a:prstGeom prst="rect">
            <a:avLst/>
          </a:prstGeom>
          <a:noFill/>
        </p:spPr>
        <p:txBody>
          <a:bodyPr wrap="none" rtlCol="0">
            <a:spAutoFit/>
          </a:bodyPr>
          <a:lstStyle/>
          <a:p>
            <a:pPr algn="ctr"/>
            <a:r>
              <a:rPr lang="en-US" sz="3200" dirty="0"/>
              <a:t>BRT Analysis in R</a:t>
            </a:r>
          </a:p>
        </p:txBody>
      </p:sp>
      <p:sp>
        <p:nvSpPr>
          <p:cNvPr id="3" name="TextBox 2">
            <a:extLst>
              <a:ext uri="{FF2B5EF4-FFF2-40B4-BE49-F238E27FC236}">
                <a16:creationId xmlns:a16="http://schemas.microsoft.com/office/drawing/2014/main" id="{89389313-910D-5D45-957F-B810A2880C7F}"/>
              </a:ext>
            </a:extLst>
          </p:cNvPr>
          <p:cNvSpPr txBox="1"/>
          <p:nvPr/>
        </p:nvSpPr>
        <p:spPr>
          <a:xfrm>
            <a:off x="1022639" y="1128156"/>
            <a:ext cx="4747646" cy="461665"/>
          </a:xfrm>
          <a:prstGeom prst="rect">
            <a:avLst/>
          </a:prstGeom>
          <a:noFill/>
        </p:spPr>
        <p:txBody>
          <a:bodyPr wrap="none" rtlCol="0">
            <a:spAutoFit/>
          </a:bodyPr>
          <a:lstStyle/>
          <a:p>
            <a:r>
              <a:rPr lang="en-US" sz="2400" dirty="0"/>
              <a:t>Interpreting reports of model results</a:t>
            </a:r>
          </a:p>
        </p:txBody>
      </p:sp>
      <p:graphicFrame>
        <p:nvGraphicFramePr>
          <p:cNvPr id="4" name="Table 3">
            <a:extLst>
              <a:ext uri="{FF2B5EF4-FFF2-40B4-BE49-F238E27FC236}">
                <a16:creationId xmlns:a16="http://schemas.microsoft.com/office/drawing/2014/main" id="{F0884B22-2257-1D46-B79D-F988865A34CF}"/>
              </a:ext>
            </a:extLst>
          </p:cNvPr>
          <p:cNvGraphicFramePr>
            <a:graphicFrameLocks noGrp="1"/>
          </p:cNvGraphicFramePr>
          <p:nvPr>
            <p:extLst>
              <p:ext uri="{D42A27DB-BD31-4B8C-83A1-F6EECF244321}">
                <p14:modId xmlns:p14="http://schemas.microsoft.com/office/powerpoint/2010/main" val="4222845749"/>
              </p:ext>
            </p:extLst>
          </p:nvPr>
        </p:nvGraphicFramePr>
        <p:xfrm>
          <a:off x="544287" y="3216305"/>
          <a:ext cx="11103425" cy="2026609"/>
        </p:xfrm>
        <a:graphic>
          <a:graphicData uri="http://schemas.openxmlformats.org/drawingml/2006/table">
            <a:tbl>
              <a:tblPr/>
              <a:tblGrid>
                <a:gridCol w="558140">
                  <a:extLst>
                    <a:ext uri="{9D8B030D-6E8A-4147-A177-3AD203B41FA5}">
                      <a16:colId xmlns:a16="http://schemas.microsoft.com/office/drawing/2014/main" val="131567946"/>
                    </a:ext>
                  </a:extLst>
                </a:gridCol>
                <a:gridCol w="439387">
                  <a:extLst>
                    <a:ext uri="{9D8B030D-6E8A-4147-A177-3AD203B41FA5}">
                      <a16:colId xmlns:a16="http://schemas.microsoft.com/office/drawing/2014/main" val="1854892529"/>
                    </a:ext>
                  </a:extLst>
                </a:gridCol>
                <a:gridCol w="415636">
                  <a:extLst>
                    <a:ext uri="{9D8B030D-6E8A-4147-A177-3AD203B41FA5}">
                      <a16:colId xmlns:a16="http://schemas.microsoft.com/office/drawing/2014/main" val="1169641359"/>
                    </a:ext>
                  </a:extLst>
                </a:gridCol>
                <a:gridCol w="1258785">
                  <a:extLst>
                    <a:ext uri="{9D8B030D-6E8A-4147-A177-3AD203B41FA5}">
                      <a16:colId xmlns:a16="http://schemas.microsoft.com/office/drawing/2014/main" val="1946155613"/>
                    </a:ext>
                  </a:extLst>
                </a:gridCol>
                <a:gridCol w="1389413">
                  <a:extLst>
                    <a:ext uri="{9D8B030D-6E8A-4147-A177-3AD203B41FA5}">
                      <a16:colId xmlns:a16="http://schemas.microsoft.com/office/drawing/2014/main" val="3735913358"/>
                    </a:ext>
                  </a:extLst>
                </a:gridCol>
                <a:gridCol w="1460665">
                  <a:extLst>
                    <a:ext uri="{9D8B030D-6E8A-4147-A177-3AD203B41FA5}">
                      <a16:colId xmlns:a16="http://schemas.microsoft.com/office/drawing/2014/main" val="3752468665"/>
                    </a:ext>
                  </a:extLst>
                </a:gridCol>
                <a:gridCol w="1318161">
                  <a:extLst>
                    <a:ext uri="{9D8B030D-6E8A-4147-A177-3AD203B41FA5}">
                      <a16:colId xmlns:a16="http://schemas.microsoft.com/office/drawing/2014/main" val="4116130706"/>
                    </a:ext>
                  </a:extLst>
                </a:gridCol>
                <a:gridCol w="1021278">
                  <a:extLst>
                    <a:ext uri="{9D8B030D-6E8A-4147-A177-3AD203B41FA5}">
                      <a16:colId xmlns:a16="http://schemas.microsoft.com/office/drawing/2014/main" val="285108588"/>
                    </a:ext>
                  </a:extLst>
                </a:gridCol>
                <a:gridCol w="807522">
                  <a:extLst>
                    <a:ext uri="{9D8B030D-6E8A-4147-A177-3AD203B41FA5}">
                      <a16:colId xmlns:a16="http://schemas.microsoft.com/office/drawing/2014/main" val="1924971977"/>
                    </a:ext>
                  </a:extLst>
                </a:gridCol>
                <a:gridCol w="534389">
                  <a:extLst>
                    <a:ext uri="{9D8B030D-6E8A-4147-A177-3AD203B41FA5}">
                      <a16:colId xmlns:a16="http://schemas.microsoft.com/office/drawing/2014/main" val="83393346"/>
                    </a:ext>
                  </a:extLst>
                </a:gridCol>
                <a:gridCol w="558140">
                  <a:extLst>
                    <a:ext uri="{9D8B030D-6E8A-4147-A177-3AD203B41FA5}">
                      <a16:colId xmlns:a16="http://schemas.microsoft.com/office/drawing/2014/main" val="2694698668"/>
                    </a:ext>
                  </a:extLst>
                </a:gridCol>
                <a:gridCol w="665019">
                  <a:extLst>
                    <a:ext uri="{9D8B030D-6E8A-4147-A177-3AD203B41FA5}">
                      <a16:colId xmlns:a16="http://schemas.microsoft.com/office/drawing/2014/main" val="2452893739"/>
                    </a:ext>
                  </a:extLst>
                </a:gridCol>
                <a:gridCol w="676890">
                  <a:extLst>
                    <a:ext uri="{9D8B030D-6E8A-4147-A177-3AD203B41FA5}">
                      <a16:colId xmlns:a16="http://schemas.microsoft.com/office/drawing/2014/main" val="3843660471"/>
                    </a:ext>
                  </a:extLst>
                </a:gridCol>
              </a:tblGrid>
              <a:tr h="385898">
                <a:tc>
                  <a:txBody>
                    <a:bodyPr/>
                    <a:lstStyle/>
                    <a:p>
                      <a:pPr algn="l" fontAlgn="b"/>
                      <a:r>
                        <a:rPr lang="en-US" sz="800" b="0" i="0" u="none" strike="noStrike" dirty="0">
                          <a:solidFill>
                            <a:srgbClr val="000000"/>
                          </a:solidFill>
                          <a:effectLst/>
                          <a:latin typeface="Calibri" panose="020F0502020204030204" pitchFamily="34" charset="0"/>
                        </a:rPr>
                        <a:t>Explanatory Variables</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Response Variables</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Zero Inflated?</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Bin_BRT.tc4.lr0.0075.bf0.6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Bin_BRT.tc4.lr0.005.bf0.6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Bin_BRT.tc4.lr0.0025.bf0.6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Best Binary BRT</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Bin_BRT_simp predictors dropped</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Bin_BRT_simp predictors kept</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Simplified Binary BRT stats</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Best Binary BRT variables</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Relative Influence (Bin)</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Biggest Interactions (Bin)</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7224885"/>
                  </a:ext>
                </a:extLst>
              </a:tr>
              <a:tr h="259461">
                <a:tc>
                  <a:txBody>
                    <a:bodyPr/>
                    <a:lstStyle/>
                    <a:p>
                      <a:pPr algn="l" fontAlgn="b"/>
                      <a:r>
                        <a:rPr lang="en-US" sz="800" b="0" i="0" u="none" strike="noStrike">
                          <a:solidFill>
                            <a:srgbClr val="000000"/>
                          </a:solidFill>
                          <a:effectLst/>
                          <a:latin typeface="Calibri" panose="020F0502020204030204" pitchFamily="34" charset="0"/>
                        </a:rPr>
                        <a:t>Depth</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Species</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TRUE</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trees: 1000</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trees: 1200</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trees: 2400</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Model combo: Bin_BRT.tc4.lr0.0075.bf0.6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simp turned off</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simp turned off</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simp turned off</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SST</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47.99867482</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SST and Sal. Size: 49.57</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001837"/>
                  </a:ext>
                </a:extLst>
              </a:tr>
              <a:tr h="385898">
                <a:tc>
                  <a:txBody>
                    <a:bodyPr/>
                    <a:lstStyle/>
                    <a:p>
                      <a:pPr algn="l" fontAlgn="b"/>
                      <a:r>
                        <a:rPr lang="en-US" sz="800" b="0" i="0" u="none" strike="noStrike">
                          <a:solidFill>
                            <a:srgbClr val="000000"/>
                          </a:solidFill>
                          <a:effectLst/>
                          <a:latin typeface="Calibri" panose="020F0502020204030204" pitchFamily="34" charset="0"/>
                        </a:rPr>
                        <a:t>Chla</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Training Data Correlation: 0.737218111416522</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Training Data Correlation: 0.705479212023333</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Training Data Correlation: 0.705977125037348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Model CV score: 0.737218111416522</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Chla</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35.90218358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SST and Chla. Size: 8.56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974254"/>
                  </a:ext>
                </a:extLst>
              </a:tr>
              <a:tr h="140486">
                <a:tc>
                  <a:txBody>
                    <a:bodyPr/>
                    <a:lstStyle/>
                    <a:p>
                      <a:pPr algn="l" fontAlgn="b"/>
                      <a:r>
                        <a:rPr lang="en-US" sz="800" b="0" i="0" u="none" strike="noStrike">
                          <a:solidFill>
                            <a:srgbClr val="000000"/>
                          </a:solidFill>
                          <a:effectLst/>
                          <a:latin typeface="Calibri" panose="020F0502020204030204" pitchFamily="34" charset="0"/>
                        </a:rPr>
                        <a:t>Sal</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Mean Deviance: 0.0818320371585656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CV Mean Deviance: 0.0794615826954027</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CV Mean Deviance: 0.0822913091736796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Training data AUC score: 0.9719</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Depth</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10.70610764</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291727"/>
                  </a:ext>
                </a:extLst>
              </a:tr>
              <a:tr h="140486">
                <a:tc>
                  <a:txBody>
                    <a:bodyPr/>
                    <a:lstStyle/>
                    <a:p>
                      <a:pPr algn="l" fontAlgn="b"/>
                      <a:r>
                        <a:rPr lang="en-US" sz="800" b="0" i="0" u="none" strike="noStrike">
                          <a:solidFill>
                            <a:srgbClr val="000000"/>
                          </a:solidFill>
                          <a:effectLst/>
                          <a:latin typeface="Calibri" panose="020F0502020204030204" pitchFamily="34" charset="0"/>
                        </a:rPr>
                        <a:t>SST</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Deviance SE: 0.00599084392027356</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Deviance SE: 0.00614505740669313</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CV Deviance SE: 0.00486113069207683</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AUC score: 0.7929</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Sal</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5.393033962</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263633"/>
                  </a:ext>
                </a:extLst>
              </a:tr>
              <a:tr h="140486">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Mean Correlation: 0.284953925487672</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Mean Correlation: 0.29083894202811</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Mean Correlation: 0.273500088714658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AUC se: 0.0490395713231218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1570493"/>
                  </a:ext>
                </a:extLst>
              </a:tr>
              <a:tr h="140486">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Correlation SE: 0.0793090352045057</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Correlation SE: 0.0740988037184598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CV Correlation SE: 0.0692233078297898</a:t>
                      </a: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98" marR="4998" marT="49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620089"/>
                  </a:ext>
                </a:extLst>
              </a:tr>
            </a:tbl>
          </a:graphicData>
        </a:graphic>
      </p:graphicFrame>
      <p:sp>
        <p:nvSpPr>
          <p:cNvPr id="6" name="TextBox 5">
            <a:extLst>
              <a:ext uri="{FF2B5EF4-FFF2-40B4-BE49-F238E27FC236}">
                <a16:creationId xmlns:a16="http://schemas.microsoft.com/office/drawing/2014/main" id="{E9F30BC2-6679-534A-B762-9FE7C1701DCC}"/>
              </a:ext>
            </a:extLst>
          </p:cNvPr>
          <p:cNvSpPr txBox="1"/>
          <p:nvPr/>
        </p:nvSpPr>
        <p:spPr>
          <a:xfrm>
            <a:off x="544287" y="2089386"/>
            <a:ext cx="1037463" cy="369332"/>
          </a:xfrm>
          <a:prstGeom prst="rect">
            <a:avLst/>
          </a:prstGeom>
          <a:noFill/>
        </p:spPr>
        <p:txBody>
          <a:bodyPr wrap="none" rtlCol="0">
            <a:spAutoFit/>
          </a:bodyPr>
          <a:lstStyle/>
          <a:p>
            <a:r>
              <a:rPr lang="en-US" dirty="0"/>
              <a:t>Variables</a:t>
            </a:r>
          </a:p>
        </p:txBody>
      </p:sp>
      <p:sp>
        <p:nvSpPr>
          <p:cNvPr id="7" name="TextBox 6">
            <a:extLst>
              <a:ext uri="{FF2B5EF4-FFF2-40B4-BE49-F238E27FC236}">
                <a16:creationId xmlns:a16="http://schemas.microsoft.com/office/drawing/2014/main" id="{33A2E322-9687-2A4C-86BE-79CE875B96C1}"/>
              </a:ext>
            </a:extLst>
          </p:cNvPr>
          <p:cNvSpPr txBox="1"/>
          <p:nvPr/>
        </p:nvSpPr>
        <p:spPr>
          <a:xfrm>
            <a:off x="1299843" y="2482418"/>
            <a:ext cx="1613683" cy="646331"/>
          </a:xfrm>
          <a:prstGeom prst="rect">
            <a:avLst/>
          </a:prstGeom>
          <a:noFill/>
        </p:spPr>
        <p:txBody>
          <a:bodyPr wrap="square" rtlCol="0">
            <a:spAutoFit/>
          </a:bodyPr>
          <a:lstStyle/>
          <a:p>
            <a:r>
              <a:rPr lang="en-US" dirty="0"/>
              <a:t>Zero-inflation test</a:t>
            </a:r>
          </a:p>
        </p:txBody>
      </p:sp>
      <p:sp>
        <p:nvSpPr>
          <p:cNvPr id="8" name="TextBox 7">
            <a:extLst>
              <a:ext uri="{FF2B5EF4-FFF2-40B4-BE49-F238E27FC236}">
                <a16:creationId xmlns:a16="http://schemas.microsoft.com/office/drawing/2014/main" id="{9BE88E06-89BD-DD42-9E2A-C6B60F0B0AE4}"/>
              </a:ext>
            </a:extLst>
          </p:cNvPr>
          <p:cNvSpPr txBox="1"/>
          <p:nvPr/>
        </p:nvSpPr>
        <p:spPr>
          <a:xfrm>
            <a:off x="3259429" y="2022826"/>
            <a:ext cx="1831335" cy="923330"/>
          </a:xfrm>
          <a:prstGeom prst="rect">
            <a:avLst/>
          </a:prstGeom>
          <a:noFill/>
        </p:spPr>
        <p:txBody>
          <a:bodyPr wrap="none" rtlCol="0">
            <a:spAutoFit/>
          </a:bodyPr>
          <a:lstStyle/>
          <a:p>
            <a:r>
              <a:rPr lang="en-US" dirty="0"/>
              <a:t>Models run</a:t>
            </a:r>
          </a:p>
          <a:p>
            <a:pPr marL="285750" indent="-285750">
              <a:buFontTx/>
              <a:buChar char="-"/>
            </a:pPr>
            <a:r>
              <a:rPr lang="en-US" dirty="0"/>
              <a:t>Parameters</a:t>
            </a:r>
          </a:p>
          <a:p>
            <a:pPr marL="285750" indent="-285750">
              <a:buFontTx/>
              <a:buChar char="-"/>
            </a:pPr>
            <a:r>
              <a:rPr lang="en-US" dirty="0"/>
              <a:t>Model metrics</a:t>
            </a:r>
          </a:p>
        </p:txBody>
      </p:sp>
      <p:sp>
        <p:nvSpPr>
          <p:cNvPr id="9" name="TextBox 8">
            <a:extLst>
              <a:ext uri="{FF2B5EF4-FFF2-40B4-BE49-F238E27FC236}">
                <a16:creationId xmlns:a16="http://schemas.microsoft.com/office/drawing/2014/main" id="{4C112A69-11B0-AB47-8ABE-8A3250686793}"/>
              </a:ext>
            </a:extLst>
          </p:cNvPr>
          <p:cNvSpPr txBox="1"/>
          <p:nvPr/>
        </p:nvSpPr>
        <p:spPr>
          <a:xfrm>
            <a:off x="5609495" y="2050873"/>
            <a:ext cx="1987467" cy="369332"/>
          </a:xfrm>
          <a:prstGeom prst="rect">
            <a:avLst/>
          </a:prstGeom>
          <a:noFill/>
        </p:spPr>
        <p:txBody>
          <a:bodyPr wrap="none" rtlCol="0">
            <a:spAutoFit/>
          </a:bodyPr>
          <a:lstStyle/>
          <a:p>
            <a:r>
              <a:rPr lang="en-US" dirty="0"/>
              <a:t>Best model metrics</a:t>
            </a:r>
          </a:p>
        </p:txBody>
      </p:sp>
      <p:sp>
        <p:nvSpPr>
          <p:cNvPr id="10" name="TextBox 9">
            <a:extLst>
              <a:ext uri="{FF2B5EF4-FFF2-40B4-BE49-F238E27FC236}">
                <a16:creationId xmlns:a16="http://schemas.microsoft.com/office/drawing/2014/main" id="{F7FE3623-FC75-5D4E-AFD0-61AA20FE815A}"/>
              </a:ext>
            </a:extLst>
          </p:cNvPr>
          <p:cNvSpPr txBox="1"/>
          <p:nvPr/>
        </p:nvSpPr>
        <p:spPr>
          <a:xfrm>
            <a:off x="7301346" y="2414805"/>
            <a:ext cx="2391039" cy="646331"/>
          </a:xfrm>
          <a:prstGeom prst="rect">
            <a:avLst/>
          </a:prstGeom>
          <a:noFill/>
        </p:spPr>
        <p:txBody>
          <a:bodyPr wrap="none" rtlCol="0">
            <a:spAutoFit/>
          </a:bodyPr>
          <a:lstStyle/>
          <a:p>
            <a:r>
              <a:rPr lang="en-US" dirty="0"/>
              <a:t>Variables dropped/kept</a:t>
            </a:r>
          </a:p>
          <a:p>
            <a:r>
              <a:rPr lang="en-US" dirty="0"/>
              <a:t>- If </a:t>
            </a:r>
            <a:r>
              <a:rPr lang="en-US" dirty="0" err="1"/>
              <a:t>simp</a:t>
            </a:r>
            <a:r>
              <a:rPr lang="en-US" dirty="0"/>
              <a:t>=TRUE</a:t>
            </a:r>
          </a:p>
        </p:txBody>
      </p:sp>
      <p:sp>
        <p:nvSpPr>
          <p:cNvPr id="11" name="TextBox 10">
            <a:extLst>
              <a:ext uri="{FF2B5EF4-FFF2-40B4-BE49-F238E27FC236}">
                <a16:creationId xmlns:a16="http://schemas.microsoft.com/office/drawing/2014/main" id="{3476C7EA-F814-2F4D-9E59-53369A3DE3F4}"/>
              </a:ext>
            </a:extLst>
          </p:cNvPr>
          <p:cNvSpPr txBox="1"/>
          <p:nvPr/>
        </p:nvSpPr>
        <p:spPr>
          <a:xfrm>
            <a:off x="9481421" y="2089386"/>
            <a:ext cx="1869679" cy="369332"/>
          </a:xfrm>
          <a:prstGeom prst="rect">
            <a:avLst/>
          </a:prstGeom>
          <a:noFill/>
        </p:spPr>
        <p:txBody>
          <a:bodyPr wrap="none" rtlCol="0">
            <a:spAutoFit/>
          </a:bodyPr>
          <a:lstStyle/>
          <a:p>
            <a:r>
              <a:rPr lang="en-US" dirty="0"/>
              <a:t>Variable influence</a:t>
            </a:r>
          </a:p>
        </p:txBody>
      </p:sp>
      <p:sp>
        <p:nvSpPr>
          <p:cNvPr id="12" name="TextBox 11">
            <a:extLst>
              <a:ext uri="{FF2B5EF4-FFF2-40B4-BE49-F238E27FC236}">
                <a16:creationId xmlns:a16="http://schemas.microsoft.com/office/drawing/2014/main" id="{EAA9CE50-C019-164F-815B-6EE2086D3782}"/>
              </a:ext>
            </a:extLst>
          </p:cNvPr>
          <p:cNvSpPr txBox="1"/>
          <p:nvPr/>
        </p:nvSpPr>
        <p:spPr>
          <a:xfrm>
            <a:off x="10461255" y="2476543"/>
            <a:ext cx="1504588" cy="646331"/>
          </a:xfrm>
          <a:prstGeom prst="rect">
            <a:avLst/>
          </a:prstGeom>
          <a:noFill/>
        </p:spPr>
        <p:txBody>
          <a:bodyPr wrap="square" rtlCol="0">
            <a:spAutoFit/>
          </a:bodyPr>
          <a:lstStyle/>
          <a:p>
            <a:r>
              <a:rPr lang="en-US" dirty="0"/>
              <a:t>Two strongest interactions</a:t>
            </a:r>
          </a:p>
        </p:txBody>
      </p:sp>
      <p:cxnSp>
        <p:nvCxnSpPr>
          <p:cNvPr id="14" name="Straight Arrow Connector 13">
            <a:extLst>
              <a:ext uri="{FF2B5EF4-FFF2-40B4-BE49-F238E27FC236}">
                <a16:creationId xmlns:a16="http://schemas.microsoft.com/office/drawing/2014/main" id="{CCA6C73F-E82F-DB44-9DE6-DE817EC04ED1}"/>
              </a:ext>
            </a:extLst>
          </p:cNvPr>
          <p:cNvCxnSpPr>
            <a:cxnSpLocks/>
            <a:stCxn id="6" idx="2"/>
          </p:cNvCxnSpPr>
          <p:nvPr/>
        </p:nvCxnSpPr>
        <p:spPr>
          <a:xfrm flipH="1">
            <a:off x="769919" y="2458718"/>
            <a:ext cx="293100" cy="796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C1AAA9-3460-614C-A16A-DF0A6DB92378}"/>
              </a:ext>
            </a:extLst>
          </p:cNvPr>
          <p:cNvCxnSpPr>
            <a:cxnSpLocks/>
            <a:stCxn id="6" idx="2"/>
          </p:cNvCxnSpPr>
          <p:nvPr/>
        </p:nvCxnSpPr>
        <p:spPr>
          <a:xfrm>
            <a:off x="1063019" y="2458718"/>
            <a:ext cx="152400" cy="796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4AD52F8-F919-834B-8C75-1B63E1F632A7}"/>
              </a:ext>
            </a:extLst>
          </p:cNvPr>
          <p:cNvCxnSpPr>
            <a:cxnSpLocks/>
          </p:cNvCxnSpPr>
          <p:nvPr/>
        </p:nvCxnSpPr>
        <p:spPr>
          <a:xfrm flipH="1">
            <a:off x="1745826" y="2968860"/>
            <a:ext cx="86063" cy="3408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6614359-B38A-3847-9774-4A57588155D5}"/>
              </a:ext>
            </a:extLst>
          </p:cNvPr>
          <p:cNvCxnSpPr>
            <a:cxnSpLocks/>
          </p:cNvCxnSpPr>
          <p:nvPr/>
        </p:nvCxnSpPr>
        <p:spPr>
          <a:xfrm flipH="1">
            <a:off x="2829102" y="2938208"/>
            <a:ext cx="505773" cy="371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77ADE9-EBE3-484E-95DB-4A42DF74073E}"/>
              </a:ext>
            </a:extLst>
          </p:cNvPr>
          <p:cNvCxnSpPr>
            <a:cxnSpLocks/>
            <a:stCxn id="8" idx="2"/>
          </p:cNvCxnSpPr>
          <p:nvPr/>
        </p:nvCxnSpPr>
        <p:spPr>
          <a:xfrm flipH="1">
            <a:off x="4023253" y="2946156"/>
            <a:ext cx="151844" cy="4501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548B8FC-0BC3-C046-8A10-0E1246B6D55C}"/>
              </a:ext>
            </a:extLst>
          </p:cNvPr>
          <p:cNvCxnSpPr>
            <a:cxnSpLocks/>
          </p:cNvCxnSpPr>
          <p:nvPr/>
        </p:nvCxnSpPr>
        <p:spPr>
          <a:xfrm>
            <a:off x="4736276" y="2946156"/>
            <a:ext cx="466476" cy="4501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FFA38D-D2D3-9C43-BF18-4A5C48E90C3F}"/>
              </a:ext>
            </a:extLst>
          </p:cNvPr>
          <p:cNvCxnSpPr>
            <a:cxnSpLocks/>
          </p:cNvCxnSpPr>
          <p:nvPr/>
        </p:nvCxnSpPr>
        <p:spPr>
          <a:xfrm>
            <a:off x="6609539" y="2420205"/>
            <a:ext cx="0" cy="976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ACC1A04-ADE3-B34B-836D-655DE9356A1E}"/>
              </a:ext>
            </a:extLst>
          </p:cNvPr>
          <p:cNvCxnSpPr>
            <a:cxnSpLocks/>
          </p:cNvCxnSpPr>
          <p:nvPr/>
        </p:nvCxnSpPr>
        <p:spPr>
          <a:xfrm flipH="1">
            <a:off x="8026813" y="3061136"/>
            <a:ext cx="101502" cy="3639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310D2FA-76C9-CC4D-8FA8-EA22293FE369}"/>
              </a:ext>
            </a:extLst>
          </p:cNvPr>
          <p:cNvCxnSpPr>
            <a:cxnSpLocks/>
          </p:cNvCxnSpPr>
          <p:nvPr/>
        </p:nvCxnSpPr>
        <p:spPr>
          <a:xfrm flipH="1">
            <a:off x="8811122" y="3061136"/>
            <a:ext cx="8999" cy="2780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C5F2DB3-0DF7-BE47-BF75-81C0A4E31B41}"/>
              </a:ext>
            </a:extLst>
          </p:cNvPr>
          <p:cNvCxnSpPr>
            <a:cxnSpLocks/>
          </p:cNvCxnSpPr>
          <p:nvPr/>
        </p:nvCxnSpPr>
        <p:spPr>
          <a:xfrm>
            <a:off x="9268576" y="2818577"/>
            <a:ext cx="175422" cy="4911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0CA0D11-00D6-C24C-B9FA-0491A737604D}"/>
              </a:ext>
            </a:extLst>
          </p:cNvPr>
          <p:cNvCxnSpPr>
            <a:cxnSpLocks/>
          </p:cNvCxnSpPr>
          <p:nvPr/>
        </p:nvCxnSpPr>
        <p:spPr>
          <a:xfrm flipH="1">
            <a:off x="9960382" y="2458718"/>
            <a:ext cx="307635" cy="8373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EE42886-0D65-6A41-837F-3E3EA063CF12}"/>
              </a:ext>
            </a:extLst>
          </p:cNvPr>
          <p:cNvCxnSpPr>
            <a:cxnSpLocks/>
          </p:cNvCxnSpPr>
          <p:nvPr/>
        </p:nvCxnSpPr>
        <p:spPr>
          <a:xfrm>
            <a:off x="10461255" y="2484491"/>
            <a:ext cx="60224" cy="811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F1390BE-AC85-3946-8067-9ED6587E4082}"/>
              </a:ext>
            </a:extLst>
          </p:cNvPr>
          <p:cNvCxnSpPr>
            <a:cxnSpLocks/>
          </p:cNvCxnSpPr>
          <p:nvPr/>
        </p:nvCxnSpPr>
        <p:spPr>
          <a:xfrm>
            <a:off x="11497650" y="3084361"/>
            <a:ext cx="0" cy="340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727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449088-845C-814E-8294-E537FFCF4C19}"/>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
        <p:nvSpPr>
          <p:cNvPr id="3" name="TextBox 2">
            <a:extLst>
              <a:ext uri="{FF2B5EF4-FFF2-40B4-BE49-F238E27FC236}">
                <a16:creationId xmlns:a16="http://schemas.microsoft.com/office/drawing/2014/main" id="{F2F0FB8F-9894-204A-8D6B-21BC0465877A}"/>
              </a:ext>
            </a:extLst>
          </p:cNvPr>
          <p:cNvSpPr txBox="1"/>
          <p:nvPr/>
        </p:nvSpPr>
        <p:spPr>
          <a:xfrm>
            <a:off x="585875" y="1318163"/>
            <a:ext cx="11020301" cy="1200329"/>
          </a:xfrm>
          <a:prstGeom prst="rect">
            <a:avLst/>
          </a:prstGeom>
          <a:noFill/>
        </p:spPr>
        <p:txBody>
          <a:bodyPr wrap="square" rtlCol="0">
            <a:spAutoFit/>
          </a:bodyPr>
          <a:lstStyle/>
          <a:p>
            <a:r>
              <a:rPr lang="en-US" sz="2400" dirty="0" err="1"/>
              <a:t>Bangley</a:t>
            </a:r>
            <a:r>
              <a:rPr lang="en-US" sz="2400" dirty="0"/>
              <a:t>, C. W., T. H. Curtis, D. H. </a:t>
            </a:r>
            <a:r>
              <a:rPr lang="en-US" sz="2400" dirty="0" err="1"/>
              <a:t>Secor</a:t>
            </a:r>
            <a:r>
              <a:rPr lang="en-US" sz="2400" dirty="0"/>
              <a:t>, R. J. Latour, and M. B. Ogburn. 2020. Identifying important juvenile dusky shark habitat in the Northwest Atlantic Ocean using acoustic telemetry and spatial modeling. Marine and Coastal Fisheries 12: 348-363 </a:t>
            </a:r>
          </a:p>
        </p:txBody>
      </p:sp>
      <p:pic>
        <p:nvPicPr>
          <p:cNvPr id="4" name="Picture 3">
            <a:extLst>
              <a:ext uri="{FF2B5EF4-FFF2-40B4-BE49-F238E27FC236}">
                <a16:creationId xmlns:a16="http://schemas.microsoft.com/office/drawing/2014/main" id="{7464DDFB-2EB1-D84F-8CE3-BA9BD4D4C0F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27169" y="3074777"/>
            <a:ext cx="5937662" cy="2622218"/>
          </a:xfrm>
          <a:prstGeom prst="rect">
            <a:avLst/>
          </a:prstGeom>
          <a:ln>
            <a:solidFill>
              <a:schemeClr val="bg1"/>
            </a:solidFill>
          </a:ln>
        </p:spPr>
      </p:pic>
      <p:sp>
        <p:nvSpPr>
          <p:cNvPr id="5" name="TextBox 4">
            <a:extLst>
              <a:ext uri="{FF2B5EF4-FFF2-40B4-BE49-F238E27FC236}">
                <a16:creationId xmlns:a16="http://schemas.microsoft.com/office/drawing/2014/main" id="{200D09D9-D152-A247-9D71-32588C545619}"/>
              </a:ext>
            </a:extLst>
          </p:cNvPr>
          <p:cNvSpPr txBox="1"/>
          <p:nvPr/>
        </p:nvSpPr>
        <p:spPr>
          <a:xfrm>
            <a:off x="8230948" y="5696995"/>
            <a:ext cx="833883" cy="246221"/>
          </a:xfrm>
          <a:prstGeom prst="rect">
            <a:avLst/>
          </a:prstGeom>
          <a:noFill/>
        </p:spPr>
        <p:txBody>
          <a:bodyPr wrap="none" rtlCol="0">
            <a:spAutoFit/>
          </a:bodyPr>
          <a:lstStyle/>
          <a:p>
            <a:r>
              <a:rPr lang="en-US" sz="1000" dirty="0"/>
              <a:t>Danielle Hall</a:t>
            </a:r>
          </a:p>
        </p:txBody>
      </p:sp>
    </p:spTree>
    <p:extLst>
      <p:ext uri="{BB962C8B-B14F-4D97-AF65-F5344CB8AC3E}">
        <p14:creationId xmlns:p14="http://schemas.microsoft.com/office/powerpoint/2010/main" val="413635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4CBD5-DBE0-9840-AF29-F7CD275AAF6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68118" y="1542527"/>
            <a:ext cx="4182094" cy="2083262"/>
          </a:xfrm>
          <a:prstGeom prst="rect">
            <a:avLst/>
          </a:prstGeom>
          <a:ln>
            <a:solidFill>
              <a:schemeClr val="bg1"/>
            </a:solidFill>
          </a:ln>
        </p:spPr>
      </p:pic>
      <p:sp>
        <p:nvSpPr>
          <p:cNvPr id="4" name="TextBox 3">
            <a:extLst>
              <a:ext uri="{FF2B5EF4-FFF2-40B4-BE49-F238E27FC236}">
                <a16:creationId xmlns:a16="http://schemas.microsoft.com/office/drawing/2014/main" id="{FC2E8589-6464-794B-8409-82BBD84C84B0}"/>
              </a:ext>
            </a:extLst>
          </p:cNvPr>
          <p:cNvSpPr txBox="1"/>
          <p:nvPr/>
        </p:nvSpPr>
        <p:spPr>
          <a:xfrm>
            <a:off x="5528995" y="1526281"/>
            <a:ext cx="4008149" cy="400110"/>
          </a:xfrm>
          <a:prstGeom prst="rect">
            <a:avLst/>
          </a:prstGeom>
          <a:noFill/>
        </p:spPr>
        <p:txBody>
          <a:bodyPr wrap="none" rtlCol="0">
            <a:spAutoFit/>
          </a:bodyPr>
          <a:lstStyle/>
          <a:p>
            <a:r>
              <a:rPr lang="en-US" sz="2000" dirty="0"/>
              <a:t>Dusky Shark (</a:t>
            </a:r>
            <a:r>
              <a:rPr lang="en-US" sz="2000" i="1" dirty="0" err="1"/>
              <a:t>Carcharhinus</a:t>
            </a:r>
            <a:r>
              <a:rPr lang="en-US" sz="2000" i="1" dirty="0"/>
              <a:t> obscurus</a:t>
            </a:r>
            <a:r>
              <a:rPr lang="en-US" sz="2000" dirty="0"/>
              <a:t>)</a:t>
            </a:r>
          </a:p>
        </p:txBody>
      </p:sp>
      <p:pic>
        <p:nvPicPr>
          <p:cNvPr id="5" name="Picture 4">
            <a:extLst>
              <a:ext uri="{FF2B5EF4-FFF2-40B4-BE49-F238E27FC236}">
                <a16:creationId xmlns:a16="http://schemas.microsoft.com/office/drawing/2014/main" id="{A1F0DA79-1BEE-F747-B5E6-DCB0C6FA9F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3385" y="1973171"/>
            <a:ext cx="663945" cy="663945"/>
          </a:xfrm>
          <a:prstGeom prst="rect">
            <a:avLst/>
          </a:prstGeom>
        </p:spPr>
      </p:pic>
      <p:pic>
        <p:nvPicPr>
          <p:cNvPr id="6" name="Picture 5">
            <a:extLst>
              <a:ext uri="{FF2B5EF4-FFF2-40B4-BE49-F238E27FC236}">
                <a16:creationId xmlns:a16="http://schemas.microsoft.com/office/drawing/2014/main" id="{EC1F380D-0394-A243-A291-C53901DDDD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9118" y="1973171"/>
            <a:ext cx="663945" cy="663945"/>
          </a:xfrm>
          <a:prstGeom prst="rect">
            <a:avLst/>
          </a:prstGeom>
        </p:spPr>
      </p:pic>
      <p:sp>
        <p:nvSpPr>
          <p:cNvPr id="7" name="TextBox 6">
            <a:extLst>
              <a:ext uri="{FF2B5EF4-FFF2-40B4-BE49-F238E27FC236}">
                <a16:creationId xmlns:a16="http://schemas.microsoft.com/office/drawing/2014/main" id="{5FF67D09-3936-0844-8D2B-2FA20B424B32}"/>
              </a:ext>
            </a:extLst>
          </p:cNvPr>
          <p:cNvSpPr txBox="1"/>
          <p:nvPr/>
        </p:nvSpPr>
        <p:spPr>
          <a:xfrm>
            <a:off x="6457626" y="2120564"/>
            <a:ext cx="1324850" cy="400110"/>
          </a:xfrm>
          <a:prstGeom prst="rect">
            <a:avLst/>
          </a:prstGeom>
          <a:noFill/>
        </p:spPr>
        <p:txBody>
          <a:bodyPr wrap="none" rtlCol="0">
            <a:spAutoFit/>
          </a:bodyPr>
          <a:lstStyle/>
          <a:p>
            <a:r>
              <a:rPr lang="en-US" sz="2000" dirty="0"/>
              <a:t>Worldwide</a:t>
            </a:r>
          </a:p>
        </p:txBody>
      </p:sp>
      <p:sp>
        <p:nvSpPr>
          <p:cNvPr id="8" name="TextBox 7">
            <a:extLst>
              <a:ext uri="{FF2B5EF4-FFF2-40B4-BE49-F238E27FC236}">
                <a16:creationId xmlns:a16="http://schemas.microsoft.com/office/drawing/2014/main" id="{3178ECEF-7DA3-8642-BEB7-420F6808AD49}"/>
              </a:ext>
            </a:extLst>
          </p:cNvPr>
          <p:cNvSpPr txBox="1"/>
          <p:nvPr/>
        </p:nvSpPr>
        <p:spPr>
          <a:xfrm>
            <a:off x="8841362" y="2120564"/>
            <a:ext cx="2143792" cy="400110"/>
          </a:xfrm>
          <a:prstGeom prst="rect">
            <a:avLst/>
          </a:prstGeom>
          <a:noFill/>
        </p:spPr>
        <p:txBody>
          <a:bodyPr wrap="none" rtlCol="0">
            <a:spAutoFit/>
          </a:bodyPr>
          <a:lstStyle/>
          <a:p>
            <a:r>
              <a:rPr lang="en-US" sz="2000" dirty="0"/>
              <a:t>Northwest Atlantic</a:t>
            </a:r>
          </a:p>
        </p:txBody>
      </p:sp>
      <p:sp>
        <p:nvSpPr>
          <p:cNvPr id="9" name="TextBox 8">
            <a:extLst>
              <a:ext uri="{FF2B5EF4-FFF2-40B4-BE49-F238E27FC236}">
                <a16:creationId xmlns:a16="http://schemas.microsoft.com/office/drawing/2014/main" id="{F2D9EE28-0793-E042-89AA-CD2626508FFD}"/>
              </a:ext>
            </a:extLst>
          </p:cNvPr>
          <p:cNvSpPr txBox="1"/>
          <p:nvPr/>
        </p:nvSpPr>
        <p:spPr>
          <a:xfrm>
            <a:off x="5528995" y="2805524"/>
            <a:ext cx="5456160" cy="707886"/>
          </a:xfrm>
          <a:prstGeom prst="rect">
            <a:avLst/>
          </a:prstGeom>
          <a:noFill/>
        </p:spPr>
        <p:txBody>
          <a:bodyPr wrap="square" rtlCol="0">
            <a:spAutoFit/>
          </a:bodyPr>
          <a:lstStyle/>
          <a:p>
            <a:r>
              <a:rPr lang="en-US" sz="2000" dirty="0"/>
              <a:t>NMFS – overfished with overfishing occurring (SEDAR 2016)</a:t>
            </a:r>
          </a:p>
        </p:txBody>
      </p:sp>
      <p:pic>
        <p:nvPicPr>
          <p:cNvPr id="10" name="Picture 9">
            <a:extLst>
              <a:ext uri="{FF2B5EF4-FFF2-40B4-BE49-F238E27FC236}">
                <a16:creationId xmlns:a16="http://schemas.microsoft.com/office/drawing/2014/main" id="{4409C3B0-A27C-3E48-897E-15E1D1928E7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7034" y="4126916"/>
            <a:ext cx="2752490" cy="2125340"/>
          </a:xfrm>
          <a:prstGeom prst="rect">
            <a:avLst/>
          </a:prstGeom>
        </p:spPr>
      </p:pic>
      <p:pic>
        <p:nvPicPr>
          <p:cNvPr id="11" name="Picture 10">
            <a:extLst>
              <a:ext uri="{FF2B5EF4-FFF2-40B4-BE49-F238E27FC236}">
                <a16:creationId xmlns:a16="http://schemas.microsoft.com/office/drawing/2014/main" id="{AD684250-6E2C-EC47-9773-0BF431C030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03063" y="3681818"/>
            <a:ext cx="4081886" cy="2744716"/>
          </a:xfrm>
          <a:prstGeom prst="rect">
            <a:avLst/>
          </a:prstGeom>
        </p:spPr>
      </p:pic>
      <p:sp>
        <p:nvSpPr>
          <p:cNvPr id="12" name="TextBox 11">
            <a:extLst>
              <a:ext uri="{FF2B5EF4-FFF2-40B4-BE49-F238E27FC236}">
                <a16:creationId xmlns:a16="http://schemas.microsoft.com/office/drawing/2014/main" id="{B1F5AE79-45D5-CC46-B84B-A43FA6A4D500}"/>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Tree>
    <p:extLst>
      <p:ext uri="{BB962C8B-B14F-4D97-AF65-F5344CB8AC3E}">
        <p14:creationId xmlns:p14="http://schemas.microsoft.com/office/powerpoint/2010/main" val="244705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2AE43-FDC5-154C-B936-A363328923B9}"/>
              </a:ext>
            </a:extLst>
          </p:cNvPr>
          <p:cNvSpPr txBox="1"/>
          <p:nvPr/>
        </p:nvSpPr>
        <p:spPr>
          <a:xfrm>
            <a:off x="5350346" y="1090382"/>
            <a:ext cx="1491306" cy="461665"/>
          </a:xfrm>
          <a:prstGeom prst="rect">
            <a:avLst/>
          </a:prstGeom>
          <a:noFill/>
        </p:spPr>
        <p:txBody>
          <a:bodyPr wrap="none" rtlCol="0">
            <a:spAutoFit/>
          </a:bodyPr>
          <a:lstStyle/>
          <a:p>
            <a:r>
              <a:rPr lang="en-US" sz="2400" dirty="0"/>
              <a:t>Objectives</a:t>
            </a:r>
          </a:p>
        </p:txBody>
      </p:sp>
      <p:sp>
        <p:nvSpPr>
          <p:cNvPr id="3" name="TextBox 2">
            <a:extLst>
              <a:ext uri="{FF2B5EF4-FFF2-40B4-BE49-F238E27FC236}">
                <a16:creationId xmlns:a16="http://schemas.microsoft.com/office/drawing/2014/main" id="{62D7DF3C-165B-424D-ABE5-9AA32B3558B5}"/>
              </a:ext>
            </a:extLst>
          </p:cNvPr>
          <p:cNvSpPr txBox="1"/>
          <p:nvPr/>
        </p:nvSpPr>
        <p:spPr>
          <a:xfrm>
            <a:off x="1353788" y="1679054"/>
            <a:ext cx="8858992" cy="707886"/>
          </a:xfrm>
          <a:prstGeom prst="rect">
            <a:avLst/>
          </a:prstGeom>
          <a:noFill/>
        </p:spPr>
        <p:txBody>
          <a:bodyPr wrap="square" rtlCol="0">
            <a:spAutoFit/>
          </a:bodyPr>
          <a:lstStyle/>
          <a:p>
            <a:r>
              <a:rPr lang="en-US" sz="2000" dirty="0"/>
              <a:t>Develop spatial models of Dusky Shark presence probability based on telemetry detections and environmental data.</a:t>
            </a:r>
          </a:p>
        </p:txBody>
      </p:sp>
      <p:sp>
        <p:nvSpPr>
          <p:cNvPr id="4" name="TextBox 3">
            <a:extLst>
              <a:ext uri="{FF2B5EF4-FFF2-40B4-BE49-F238E27FC236}">
                <a16:creationId xmlns:a16="http://schemas.microsoft.com/office/drawing/2014/main" id="{C1F71786-6884-D34E-9118-70161539EBDB}"/>
              </a:ext>
            </a:extLst>
          </p:cNvPr>
          <p:cNvSpPr txBox="1"/>
          <p:nvPr/>
        </p:nvSpPr>
        <p:spPr>
          <a:xfrm>
            <a:off x="1353788" y="2513947"/>
            <a:ext cx="5963812" cy="400110"/>
          </a:xfrm>
          <a:prstGeom prst="rect">
            <a:avLst/>
          </a:prstGeom>
          <a:noFill/>
        </p:spPr>
        <p:txBody>
          <a:bodyPr wrap="none" rtlCol="0">
            <a:spAutoFit/>
          </a:bodyPr>
          <a:lstStyle/>
          <a:p>
            <a:r>
              <a:rPr lang="en-US" sz="2000" dirty="0"/>
              <a:t>Account for seasonal/migratory changes in distribution.</a:t>
            </a:r>
          </a:p>
        </p:txBody>
      </p:sp>
      <p:sp>
        <p:nvSpPr>
          <p:cNvPr id="5" name="TextBox 4">
            <a:extLst>
              <a:ext uri="{FF2B5EF4-FFF2-40B4-BE49-F238E27FC236}">
                <a16:creationId xmlns:a16="http://schemas.microsoft.com/office/drawing/2014/main" id="{87993E87-DA80-B340-B17A-9E722B6B5BC6}"/>
              </a:ext>
            </a:extLst>
          </p:cNvPr>
          <p:cNvSpPr txBox="1"/>
          <p:nvPr/>
        </p:nvSpPr>
        <p:spPr>
          <a:xfrm>
            <a:off x="1353788" y="3041064"/>
            <a:ext cx="8569782" cy="400110"/>
          </a:xfrm>
          <a:prstGeom prst="rect">
            <a:avLst/>
          </a:prstGeom>
          <a:noFill/>
        </p:spPr>
        <p:txBody>
          <a:bodyPr wrap="none" rtlCol="0">
            <a:spAutoFit/>
          </a:bodyPr>
          <a:lstStyle/>
          <a:p>
            <a:r>
              <a:rPr lang="en-US" sz="2000" dirty="0"/>
              <a:t>Use spatial models to predict distribution during periods of low/no tag detection.</a:t>
            </a:r>
          </a:p>
        </p:txBody>
      </p:sp>
      <p:pic>
        <p:nvPicPr>
          <p:cNvPr id="1026" name="Picture 2" descr="Dusky shark interdorsal ridge">
            <a:extLst>
              <a:ext uri="{FF2B5EF4-FFF2-40B4-BE49-F238E27FC236}">
                <a16:creationId xmlns:a16="http://schemas.microsoft.com/office/drawing/2014/main" id="{8447CD67-2D1F-5B4C-A963-343CA1C3CA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0707" y="3695188"/>
            <a:ext cx="4230585" cy="282039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8DA7370-2293-3246-9591-55443E143EFE}"/>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Tree>
    <p:extLst>
      <p:ext uri="{BB962C8B-B14F-4D97-AF65-F5344CB8AC3E}">
        <p14:creationId xmlns:p14="http://schemas.microsoft.com/office/powerpoint/2010/main" val="2641522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EC4067-B3E8-CF48-9958-0FF949BE537C}"/>
              </a:ext>
            </a:extLst>
          </p:cNvPr>
          <p:cNvSpPr txBox="1"/>
          <p:nvPr/>
        </p:nvSpPr>
        <p:spPr>
          <a:xfrm>
            <a:off x="5701385" y="1407780"/>
            <a:ext cx="2790764" cy="461665"/>
          </a:xfrm>
          <a:prstGeom prst="rect">
            <a:avLst/>
          </a:prstGeom>
          <a:noFill/>
        </p:spPr>
        <p:txBody>
          <a:bodyPr wrap="none" rtlCol="0">
            <a:spAutoFit/>
          </a:bodyPr>
          <a:lstStyle/>
          <a:p>
            <a:r>
              <a:rPr lang="en-US" sz="2400" dirty="0"/>
              <a:t>Methods - Telemetry</a:t>
            </a:r>
          </a:p>
        </p:txBody>
      </p:sp>
      <p:sp>
        <p:nvSpPr>
          <p:cNvPr id="13" name="TextBox 12">
            <a:extLst>
              <a:ext uri="{FF2B5EF4-FFF2-40B4-BE49-F238E27FC236}">
                <a16:creationId xmlns:a16="http://schemas.microsoft.com/office/drawing/2014/main" id="{79527D5B-7FF7-354C-BAD5-DCA640F187CC}"/>
              </a:ext>
            </a:extLst>
          </p:cNvPr>
          <p:cNvSpPr txBox="1"/>
          <p:nvPr/>
        </p:nvSpPr>
        <p:spPr>
          <a:xfrm>
            <a:off x="5701385" y="1961962"/>
            <a:ext cx="1867050" cy="400110"/>
          </a:xfrm>
          <a:prstGeom prst="rect">
            <a:avLst/>
          </a:prstGeom>
          <a:noFill/>
        </p:spPr>
        <p:txBody>
          <a:bodyPr wrap="none" rtlCol="0">
            <a:spAutoFit/>
          </a:bodyPr>
          <a:lstStyle/>
          <a:p>
            <a:r>
              <a:rPr lang="en-US" sz="2000" dirty="0"/>
              <a:t>23 Dusky Sharks</a:t>
            </a:r>
          </a:p>
        </p:txBody>
      </p:sp>
      <p:sp>
        <p:nvSpPr>
          <p:cNvPr id="14" name="TextBox 13">
            <a:extLst>
              <a:ext uri="{FF2B5EF4-FFF2-40B4-BE49-F238E27FC236}">
                <a16:creationId xmlns:a16="http://schemas.microsoft.com/office/drawing/2014/main" id="{1471FAAA-AD06-7342-BADA-58A0AE9AB49F}"/>
              </a:ext>
            </a:extLst>
          </p:cNvPr>
          <p:cNvSpPr txBox="1"/>
          <p:nvPr/>
        </p:nvSpPr>
        <p:spPr>
          <a:xfrm>
            <a:off x="5889385" y="2362072"/>
            <a:ext cx="4305025" cy="400110"/>
          </a:xfrm>
          <a:prstGeom prst="rect">
            <a:avLst/>
          </a:prstGeom>
          <a:noFill/>
        </p:spPr>
        <p:txBody>
          <a:bodyPr wrap="none" rtlCol="0">
            <a:spAutoFit/>
          </a:bodyPr>
          <a:lstStyle/>
          <a:p>
            <a:r>
              <a:rPr lang="en-US" sz="2000" dirty="0"/>
              <a:t>5 by VIMS off VA – Sept 2016, Aug 2017</a:t>
            </a:r>
          </a:p>
        </p:txBody>
      </p:sp>
      <p:sp>
        <p:nvSpPr>
          <p:cNvPr id="15" name="TextBox 14">
            <a:extLst>
              <a:ext uri="{FF2B5EF4-FFF2-40B4-BE49-F238E27FC236}">
                <a16:creationId xmlns:a16="http://schemas.microsoft.com/office/drawing/2014/main" id="{E7A60C01-CC9F-DF47-BBF3-1DF02BEDD758}"/>
              </a:ext>
            </a:extLst>
          </p:cNvPr>
          <p:cNvSpPr txBox="1"/>
          <p:nvPr/>
        </p:nvSpPr>
        <p:spPr>
          <a:xfrm>
            <a:off x="5889385" y="2762182"/>
            <a:ext cx="5646289" cy="400110"/>
          </a:xfrm>
          <a:prstGeom prst="rect">
            <a:avLst/>
          </a:prstGeom>
          <a:noFill/>
        </p:spPr>
        <p:txBody>
          <a:bodyPr wrap="none" rtlCol="0">
            <a:spAutoFit/>
          </a:bodyPr>
          <a:lstStyle/>
          <a:p>
            <a:r>
              <a:rPr lang="en-US" sz="2000" dirty="0"/>
              <a:t>3 by Tobey Curtis/OCEARCH off NY Bight – Sept 2016</a:t>
            </a:r>
          </a:p>
        </p:txBody>
      </p:sp>
      <p:sp>
        <p:nvSpPr>
          <p:cNvPr id="16" name="TextBox 15">
            <a:extLst>
              <a:ext uri="{FF2B5EF4-FFF2-40B4-BE49-F238E27FC236}">
                <a16:creationId xmlns:a16="http://schemas.microsoft.com/office/drawing/2014/main" id="{83165B59-4FDF-384D-A238-3CA292A1A6E2}"/>
              </a:ext>
            </a:extLst>
          </p:cNvPr>
          <p:cNvSpPr txBox="1"/>
          <p:nvPr/>
        </p:nvSpPr>
        <p:spPr>
          <a:xfrm>
            <a:off x="5889385" y="3162292"/>
            <a:ext cx="3737433" cy="400110"/>
          </a:xfrm>
          <a:prstGeom prst="rect">
            <a:avLst/>
          </a:prstGeom>
          <a:noFill/>
        </p:spPr>
        <p:txBody>
          <a:bodyPr wrap="none" rtlCol="0">
            <a:spAutoFit/>
          </a:bodyPr>
          <a:lstStyle/>
          <a:p>
            <a:r>
              <a:rPr lang="en-US" sz="2000" dirty="0"/>
              <a:t>15 off Ocean City, MD – Sept 2017</a:t>
            </a:r>
          </a:p>
        </p:txBody>
      </p:sp>
      <p:sp>
        <p:nvSpPr>
          <p:cNvPr id="4" name="TextBox 3">
            <a:extLst>
              <a:ext uri="{FF2B5EF4-FFF2-40B4-BE49-F238E27FC236}">
                <a16:creationId xmlns:a16="http://schemas.microsoft.com/office/drawing/2014/main" id="{3F43E561-04DB-5F43-A18A-2F80670C717D}"/>
              </a:ext>
            </a:extLst>
          </p:cNvPr>
          <p:cNvSpPr txBox="1"/>
          <p:nvPr/>
        </p:nvSpPr>
        <p:spPr>
          <a:xfrm>
            <a:off x="5889385" y="3562402"/>
            <a:ext cx="3087768" cy="400110"/>
          </a:xfrm>
          <a:prstGeom prst="rect">
            <a:avLst/>
          </a:prstGeom>
          <a:noFill/>
        </p:spPr>
        <p:txBody>
          <a:bodyPr wrap="none" rtlCol="0">
            <a:spAutoFit/>
          </a:bodyPr>
          <a:lstStyle/>
          <a:p>
            <a:r>
              <a:rPr lang="en-US" sz="2000" dirty="0"/>
              <a:t>1067-2200 mm total length </a:t>
            </a:r>
          </a:p>
        </p:txBody>
      </p:sp>
      <p:pic>
        <p:nvPicPr>
          <p:cNvPr id="9" name="Picture 8">
            <a:extLst>
              <a:ext uri="{FF2B5EF4-FFF2-40B4-BE49-F238E27FC236}">
                <a16:creationId xmlns:a16="http://schemas.microsoft.com/office/drawing/2014/main" id="{CFEE7B80-5237-8344-B33E-A12AC04FD9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0" y="4824657"/>
            <a:ext cx="2441312" cy="507886"/>
          </a:xfrm>
          <a:prstGeom prst="rect">
            <a:avLst/>
          </a:prstGeom>
        </p:spPr>
      </p:pic>
      <p:pic>
        <p:nvPicPr>
          <p:cNvPr id="11" name="Picture 10">
            <a:extLst>
              <a:ext uri="{FF2B5EF4-FFF2-40B4-BE49-F238E27FC236}">
                <a16:creationId xmlns:a16="http://schemas.microsoft.com/office/drawing/2014/main" id="{402C8955-B2C8-3747-9936-D05068C42A7F}"/>
              </a:ext>
            </a:extLst>
          </p:cNvPr>
          <p:cNvPicPr>
            <a:picLocks noChangeAspect="1"/>
          </p:cNvPicPr>
          <p:nvPr/>
        </p:nvPicPr>
        <p:blipFill>
          <a:blip r:embed="rId3"/>
          <a:stretch>
            <a:fillRect/>
          </a:stretch>
        </p:blipFill>
        <p:spPr>
          <a:xfrm>
            <a:off x="8977153" y="4824657"/>
            <a:ext cx="982512" cy="982512"/>
          </a:xfrm>
          <a:prstGeom prst="rect">
            <a:avLst/>
          </a:prstGeom>
        </p:spPr>
      </p:pic>
      <p:sp>
        <p:nvSpPr>
          <p:cNvPr id="12" name="TextBox 11">
            <a:extLst>
              <a:ext uri="{FF2B5EF4-FFF2-40B4-BE49-F238E27FC236}">
                <a16:creationId xmlns:a16="http://schemas.microsoft.com/office/drawing/2014/main" id="{4F0868D9-4308-4847-8E0E-13F7994ACB27}"/>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pic>
        <p:nvPicPr>
          <p:cNvPr id="5" name="Picture 4">
            <a:extLst>
              <a:ext uri="{FF2B5EF4-FFF2-40B4-BE49-F238E27FC236}">
                <a16:creationId xmlns:a16="http://schemas.microsoft.com/office/drawing/2014/main" id="{3E94BCB7-B187-0147-BBE5-8052613771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35488" y="1407780"/>
            <a:ext cx="3216232" cy="4288309"/>
          </a:xfrm>
          <a:prstGeom prst="rect">
            <a:avLst/>
          </a:prstGeom>
        </p:spPr>
      </p:pic>
      <p:sp>
        <p:nvSpPr>
          <p:cNvPr id="6" name="TextBox 5">
            <a:extLst>
              <a:ext uri="{FF2B5EF4-FFF2-40B4-BE49-F238E27FC236}">
                <a16:creationId xmlns:a16="http://schemas.microsoft.com/office/drawing/2014/main" id="{D8EAFC45-0ACC-6A4B-BE05-DF3C1A107BB5}"/>
              </a:ext>
            </a:extLst>
          </p:cNvPr>
          <p:cNvSpPr txBox="1"/>
          <p:nvPr/>
        </p:nvSpPr>
        <p:spPr>
          <a:xfrm>
            <a:off x="4217837" y="5696089"/>
            <a:ext cx="833883" cy="246221"/>
          </a:xfrm>
          <a:prstGeom prst="rect">
            <a:avLst/>
          </a:prstGeom>
          <a:noFill/>
        </p:spPr>
        <p:txBody>
          <a:bodyPr wrap="none" rtlCol="0">
            <a:spAutoFit/>
          </a:bodyPr>
          <a:lstStyle/>
          <a:p>
            <a:r>
              <a:rPr lang="en-US" sz="1000" dirty="0"/>
              <a:t>Danielle Hall</a:t>
            </a:r>
          </a:p>
        </p:txBody>
      </p:sp>
    </p:spTree>
    <p:extLst>
      <p:ext uri="{BB962C8B-B14F-4D97-AF65-F5344CB8AC3E}">
        <p14:creationId xmlns:p14="http://schemas.microsoft.com/office/powerpoint/2010/main" val="3232664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085F1C-B54C-874A-B017-F54819CC0969}"/>
              </a:ext>
            </a:extLst>
          </p:cNvPr>
          <p:cNvSpPr txBox="1"/>
          <p:nvPr/>
        </p:nvSpPr>
        <p:spPr>
          <a:xfrm>
            <a:off x="5301453" y="1146405"/>
            <a:ext cx="5789214" cy="461665"/>
          </a:xfrm>
          <a:prstGeom prst="rect">
            <a:avLst/>
          </a:prstGeom>
          <a:noFill/>
        </p:spPr>
        <p:txBody>
          <a:bodyPr wrap="none" rtlCol="0">
            <a:spAutoFit/>
          </a:bodyPr>
          <a:lstStyle/>
          <a:p>
            <a:r>
              <a:rPr lang="en-US" sz="2400" dirty="0"/>
              <a:t>Methods - Mapping, Modeling, and Mapping</a:t>
            </a:r>
          </a:p>
        </p:txBody>
      </p:sp>
      <p:pic>
        <p:nvPicPr>
          <p:cNvPr id="4" name="Picture 3">
            <a:extLst>
              <a:ext uri="{FF2B5EF4-FFF2-40B4-BE49-F238E27FC236}">
                <a16:creationId xmlns:a16="http://schemas.microsoft.com/office/drawing/2014/main" id="{26E9C846-D200-3248-92C8-C916CD740A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25237" y="1757548"/>
            <a:ext cx="4866637" cy="3384468"/>
          </a:xfrm>
          <a:prstGeom prst="rect">
            <a:avLst/>
          </a:prstGeom>
          <a:ln>
            <a:solidFill>
              <a:schemeClr val="bg1"/>
            </a:solidFill>
          </a:ln>
        </p:spPr>
      </p:pic>
      <p:sp>
        <p:nvSpPr>
          <p:cNvPr id="5" name="TextBox 4">
            <a:extLst>
              <a:ext uri="{FF2B5EF4-FFF2-40B4-BE49-F238E27FC236}">
                <a16:creationId xmlns:a16="http://schemas.microsoft.com/office/drawing/2014/main" id="{2DBFCA95-AC14-7848-BBA4-3ACFB7BECCFA}"/>
              </a:ext>
            </a:extLst>
          </p:cNvPr>
          <p:cNvSpPr txBox="1"/>
          <p:nvPr/>
        </p:nvSpPr>
        <p:spPr>
          <a:xfrm>
            <a:off x="6319837" y="2614912"/>
            <a:ext cx="5104225" cy="1938992"/>
          </a:xfrm>
          <a:prstGeom prst="rect">
            <a:avLst/>
          </a:prstGeom>
          <a:noFill/>
        </p:spPr>
        <p:txBody>
          <a:bodyPr wrap="square" rtlCol="0">
            <a:spAutoFit/>
          </a:bodyPr>
          <a:lstStyle/>
          <a:p>
            <a:r>
              <a:rPr lang="en-US" sz="2000" dirty="0"/>
              <a:t>Daily environmental data extracted at receiver locations from ERDDAP products:</a:t>
            </a:r>
          </a:p>
          <a:p>
            <a:r>
              <a:rPr lang="en-US" sz="2000" dirty="0"/>
              <a:t>Depth (m) – ETOPO1</a:t>
            </a:r>
          </a:p>
          <a:p>
            <a:r>
              <a:rPr lang="en-US" sz="2000" dirty="0"/>
              <a:t>SST (°C) – MODIS Aqua</a:t>
            </a:r>
          </a:p>
          <a:p>
            <a:r>
              <a:rPr lang="en-US" sz="2000" dirty="0" err="1"/>
              <a:t>Chl</a:t>
            </a:r>
            <a:r>
              <a:rPr lang="en-US" sz="2000" dirty="0"/>
              <a:t> a (mg/m</a:t>
            </a:r>
            <a:r>
              <a:rPr lang="en-US" sz="2000" baseline="30000" dirty="0"/>
              <a:t>3</a:t>
            </a:r>
            <a:r>
              <a:rPr lang="en-US" sz="2000" dirty="0"/>
              <a:t>) – MODIS Aqua</a:t>
            </a:r>
          </a:p>
          <a:p>
            <a:r>
              <a:rPr lang="en-US" sz="2000" dirty="0"/>
              <a:t>Sal (</a:t>
            </a:r>
            <a:r>
              <a:rPr lang="en-US" sz="2000" dirty="0" err="1"/>
              <a:t>psu</a:t>
            </a:r>
            <a:r>
              <a:rPr lang="en-US" sz="2000" dirty="0"/>
              <a:t>) - SMAP</a:t>
            </a:r>
          </a:p>
        </p:txBody>
      </p:sp>
      <p:sp>
        <p:nvSpPr>
          <p:cNvPr id="7" name="TextBox 6">
            <a:extLst>
              <a:ext uri="{FF2B5EF4-FFF2-40B4-BE49-F238E27FC236}">
                <a16:creationId xmlns:a16="http://schemas.microsoft.com/office/drawing/2014/main" id="{3CE47078-C747-724D-B960-CEFA6256DF0F}"/>
              </a:ext>
            </a:extLst>
          </p:cNvPr>
          <p:cNvSpPr txBox="1"/>
          <p:nvPr/>
        </p:nvSpPr>
        <p:spPr>
          <a:xfrm>
            <a:off x="6319837" y="5252970"/>
            <a:ext cx="3582584" cy="1015663"/>
          </a:xfrm>
          <a:prstGeom prst="rect">
            <a:avLst/>
          </a:prstGeom>
          <a:noFill/>
        </p:spPr>
        <p:txBody>
          <a:bodyPr wrap="none" rtlCol="0">
            <a:spAutoFit/>
          </a:bodyPr>
          <a:lstStyle/>
          <a:p>
            <a:r>
              <a:rPr lang="en-US" sz="2000" dirty="0"/>
              <a:t>R Packages:</a:t>
            </a:r>
          </a:p>
          <a:p>
            <a:r>
              <a:rPr lang="en-US" sz="2000" dirty="0" err="1"/>
              <a:t>rerddapXtracto</a:t>
            </a:r>
            <a:r>
              <a:rPr lang="en-US" sz="2000" dirty="0"/>
              <a:t> – data extraction</a:t>
            </a:r>
          </a:p>
          <a:p>
            <a:r>
              <a:rPr lang="en-US" sz="2000" dirty="0" err="1"/>
              <a:t>gbm.auto</a:t>
            </a:r>
            <a:r>
              <a:rPr lang="en-US" sz="2000" dirty="0"/>
              <a:t> – BRT modeling</a:t>
            </a:r>
          </a:p>
        </p:txBody>
      </p:sp>
      <p:sp>
        <p:nvSpPr>
          <p:cNvPr id="8" name="TextBox 7">
            <a:extLst>
              <a:ext uri="{FF2B5EF4-FFF2-40B4-BE49-F238E27FC236}">
                <a16:creationId xmlns:a16="http://schemas.microsoft.com/office/drawing/2014/main" id="{E16DBC69-B440-874B-8D9A-323E8E8CC2C8}"/>
              </a:ext>
            </a:extLst>
          </p:cNvPr>
          <p:cNvSpPr txBox="1"/>
          <p:nvPr/>
        </p:nvSpPr>
        <p:spPr>
          <a:xfrm>
            <a:off x="5405850" y="5142016"/>
            <a:ext cx="457176" cy="246221"/>
          </a:xfrm>
          <a:prstGeom prst="rect">
            <a:avLst/>
          </a:prstGeom>
          <a:noFill/>
        </p:spPr>
        <p:txBody>
          <a:bodyPr wrap="none" rtlCol="0">
            <a:spAutoFit/>
          </a:bodyPr>
          <a:lstStyle/>
          <a:p>
            <a:r>
              <a:rPr lang="en-US" sz="1000" dirty="0"/>
              <a:t>VIMS</a:t>
            </a:r>
          </a:p>
        </p:txBody>
      </p:sp>
      <p:sp>
        <p:nvSpPr>
          <p:cNvPr id="9" name="TextBox 8">
            <a:extLst>
              <a:ext uri="{FF2B5EF4-FFF2-40B4-BE49-F238E27FC236}">
                <a16:creationId xmlns:a16="http://schemas.microsoft.com/office/drawing/2014/main" id="{954AA8A7-6148-1947-AAFA-D7425EACE43D}"/>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
        <p:nvSpPr>
          <p:cNvPr id="3" name="TextBox 2">
            <a:extLst>
              <a:ext uri="{FF2B5EF4-FFF2-40B4-BE49-F238E27FC236}">
                <a16:creationId xmlns:a16="http://schemas.microsoft.com/office/drawing/2014/main" id="{86D5FBEC-7DEA-ED41-8E1F-F27A7F57CBDB}"/>
              </a:ext>
            </a:extLst>
          </p:cNvPr>
          <p:cNvSpPr txBox="1"/>
          <p:nvPr/>
        </p:nvSpPr>
        <p:spPr>
          <a:xfrm>
            <a:off x="6319837" y="1757548"/>
            <a:ext cx="4890469" cy="707886"/>
          </a:xfrm>
          <a:prstGeom prst="rect">
            <a:avLst/>
          </a:prstGeom>
          <a:noFill/>
        </p:spPr>
        <p:txBody>
          <a:bodyPr wrap="square" rtlCol="0">
            <a:spAutoFit/>
          </a:bodyPr>
          <a:lstStyle/>
          <a:p>
            <a:r>
              <a:rPr lang="en-US" sz="2000" dirty="0"/>
              <a:t>Matrix of daily presence/absence of tagged dusky sharks at each receiver</a:t>
            </a:r>
          </a:p>
        </p:txBody>
      </p:sp>
      <p:sp>
        <p:nvSpPr>
          <p:cNvPr id="10" name="TextBox 9">
            <a:extLst>
              <a:ext uri="{FF2B5EF4-FFF2-40B4-BE49-F238E27FC236}">
                <a16:creationId xmlns:a16="http://schemas.microsoft.com/office/drawing/2014/main" id="{7F9F60D3-DD8D-CE4B-B246-B4DDC4D028EE}"/>
              </a:ext>
            </a:extLst>
          </p:cNvPr>
          <p:cNvSpPr txBox="1"/>
          <p:nvPr/>
        </p:nvSpPr>
        <p:spPr>
          <a:xfrm>
            <a:off x="6319837" y="4703382"/>
            <a:ext cx="4412426" cy="400110"/>
          </a:xfrm>
          <a:prstGeom prst="rect">
            <a:avLst/>
          </a:prstGeom>
          <a:noFill/>
        </p:spPr>
        <p:txBody>
          <a:bodyPr wrap="none" rtlCol="0">
            <a:spAutoFit/>
          </a:bodyPr>
          <a:lstStyle/>
          <a:p>
            <a:r>
              <a:rPr lang="en-US" sz="2000" dirty="0"/>
              <a:t>Seasonal and monthly (fall 2017) models</a:t>
            </a:r>
          </a:p>
        </p:txBody>
      </p:sp>
    </p:spTree>
    <p:extLst>
      <p:ext uri="{BB962C8B-B14F-4D97-AF65-F5344CB8AC3E}">
        <p14:creationId xmlns:p14="http://schemas.microsoft.com/office/powerpoint/2010/main" val="3152031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C2E2C9-27AD-BB49-8D05-7BCE8E6024A0}"/>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pic>
        <p:nvPicPr>
          <p:cNvPr id="4" name="Picture 3">
            <a:extLst>
              <a:ext uri="{FF2B5EF4-FFF2-40B4-BE49-F238E27FC236}">
                <a16:creationId xmlns:a16="http://schemas.microsoft.com/office/drawing/2014/main" id="{64270D6E-40ED-9D46-86A4-42F975FADBD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13163" y="1799052"/>
            <a:ext cx="3413661" cy="4417679"/>
          </a:xfrm>
          <a:prstGeom prst="rect">
            <a:avLst/>
          </a:prstGeom>
        </p:spPr>
      </p:pic>
      <p:sp>
        <p:nvSpPr>
          <p:cNvPr id="5" name="TextBox 4">
            <a:extLst>
              <a:ext uri="{FF2B5EF4-FFF2-40B4-BE49-F238E27FC236}">
                <a16:creationId xmlns:a16="http://schemas.microsoft.com/office/drawing/2014/main" id="{63DD84AF-920F-2A4E-8FB0-53686BFEE59C}"/>
              </a:ext>
            </a:extLst>
          </p:cNvPr>
          <p:cNvSpPr txBox="1"/>
          <p:nvPr/>
        </p:nvSpPr>
        <p:spPr>
          <a:xfrm>
            <a:off x="1413163" y="1157024"/>
            <a:ext cx="3195940" cy="461665"/>
          </a:xfrm>
          <a:prstGeom prst="rect">
            <a:avLst/>
          </a:prstGeom>
          <a:noFill/>
        </p:spPr>
        <p:txBody>
          <a:bodyPr wrap="none" rtlCol="0">
            <a:spAutoFit/>
          </a:bodyPr>
          <a:lstStyle/>
          <a:p>
            <a:r>
              <a:rPr lang="en-US" sz="2400" dirty="0"/>
              <a:t>Results – Tag Detections</a:t>
            </a:r>
          </a:p>
        </p:txBody>
      </p:sp>
      <p:pic>
        <p:nvPicPr>
          <p:cNvPr id="7" name="Picture 6">
            <a:extLst>
              <a:ext uri="{FF2B5EF4-FFF2-40B4-BE49-F238E27FC236}">
                <a16:creationId xmlns:a16="http://schemas.microsoft.com/office/drawing/2014/main" id="{A839919C-846C-9C41-A66A-E1B11CB2ED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48872" y="1799052"/>
            <a:ext cx="3952905" cy="4432045"/>
          </a:xfrm>
          <a:prstGeom prst="rect">
            <a:avLst/>
          </a:prstGeom>
        </p:spPr>
      </p:pic>
      <p:sp>
        <p:nvSpPr>
          <p:cNvPr id="8" name="TextBox 7">
            <a:extLst>
              <a:ext uri="{FF2B5EF4-FFF2-40B4-BE49-F238E27FC236}">
                <a16:creationId xmlns:a16="http://schemas.microsoft.com/office/drawing/2014/main" id="{833CFF72-230C-474C-9AD8-454561349AD9}"/>
              </a:ext>
            </a:extLst>
          </p:cNvPr>
          <p:cNvSpPr txBox="1"/>
          <p:nvPr/>
        </p:nvSpPr>
        <p:spPr>
          <a:xfrm>
            <a:off x="9201777" y="2137558"/>
            <a:ext cx="2616614" cy="646331"/>
          </a:xfrm>
          <a:prstGeom prst="rect">
            <a:avLst/>
          </a:prstGeom>
          <a:noFill/>
        </p:spPr>
        <p:txBody>
          <a:bodyPr wrap="none" rtlCol="0">
            <a:spAutoFit/>
          </a:bodyPr>
          <a:lstStyle/>
          <a:p>
            <a:r>
              <a:rPr lang="en-US" dirty="0">
                <a:solidFill>
                  <a:srgbClr val="FF0000"/>
                </a:solidFill>
              </a:rPr>
              <a:t>Within BOEM Lease Areas</a:t>
            </a:r>
          </a:p>
          <a:p>
            <a:r>
              <a:rPr lang="en-US" dirty="0">
                <a:solidFill>
                  <a:srgbClr val="0070C0"/>
                </a:solidFill>
              </a:rPr>
              <a:t>Within Shark Closure</a:t>
            </a:r>
          </a:p>
        </p:txBody>
      </p:sp>
    </p:spTree>
    <p:extLst>
      <p:ext uri="{BB962C8B-B14F-4D97-AF65-F5344CB8AC3E}">
        <p14:creationId xmlns:p14="http://schemas.microsoft.com/office/powerpoint/2010/main" val="7454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B2028D-1F1C-AC44-A8C2-931DE42E6633}"/>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pic>
        <p:nvPicPr>
          <p:cNvPr id="4" name="Picture 3">
            <a:extLst>
              <a:ext uri="{FF2B5EF4-FFF2-40B4-BE49-F238E27FC236}">
                <a16:creationId xmlns:a16="http://schemas.microsoft.com/office/drawing/2014/main" id="{D41295D9-3E3B-C146-8255-4C95EC5627C0}"/>
              </a:ext>
            </a:extLst>
          </p:cNvPr>
          <p:cNvPicPr>
            <a:picLocks noChangeAspect="1"/>
          </p:cNvPicPr>
          <p:nvPr/>
        </p:nvPicPr>
        <p:blipFill>
          <a:blip r:embed="rId2"/>
          <a:stretch>
            <a:fillRect/>
          </a:stretch>
        </p:blipFill>
        <p:spPr>
          <a:xfrm>
            <a:off x="1917891" y="1782768"/>
            <a:ext cx="8356270" cy="4505637"/>
          </a:xfrm>
          <a:prstGeom prst="rect">
            <a:avLst/>
          </a:prstGeom>
        </p:spPr>
      </p:pic>
      <p:sp>
        <p:nvSpPr>
          <p:cNvPr id="5" name="TextBox 4">
            <a:extLst>
              <a:ext uri="{FF2B5EF4-FFF2-40B4-BE49-F238E27FC236}">
                <a16:creationId xmlns:a16="http://schemas.microsoft.com/office/drawing/2014/main" id="{F646A88C-77D7-6945-9ED7-6207E8C98AC3}"/>
              </a:ext>
            </a:extLst>
          </p:cNvPr>
          <p:cNvSpPr txBox="1"/>
          <p:nvPr/>
        </p:nvSpPr>
        <p:spPr>
          <a:xfrm>
            <a:off x="1917891" y="1148882"/>
            <a:ext cx="5190845" cy="461665"/>
          </a:xfrm>
          <a:prstGeom prst="rect">
            <a:avLst/>
          </a:prstGeom>
          <a:noFill/>
        </p:spPr>
        <p:txBody>
          <a:bodyPr wrap="none" rtlCol="0">
            <a:spAutoFit/>
          </a:bodyPr>
          <a:lstStyle/>
          <a:p>
            <a:r>
              <a:rPr lang="en-US" sz="2400" dirty="0"/>
              <a:t>Marginal effect plots – seasonal models</a:t>
            </a:r>
          </a:p>
        </p:txBody>
      </p:sp>
    </p:spTree>
    <p:extLst>
      <p:ext uri="{BB962C8B-B14F-4D97-AF65-F5344CB8AC3E}">
        <p14:creationId xmlns:p14="http://schemas.microsoft.com/office/powerpoint/2010/main" val="413241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749810-A463-5D48-84EF-B8148223E1D7}"/>
              </a:ext>
            </a:extLst>
          </p:cNvPr>
          <p:cNvSpPr txBox="1"/>
          <p:nvPr/>
        </p:nvSpPr>
        <p:spPr>
          <a:xfrm>
            <a:off x="5213707" y="391886"/>
            <a:ext cx="1764586" cy="584775"/>
          </a:xfrm>
          <a:prstGeom prst="rect">
            <a:avLst/>
          </a:prstGeom>
          <a:noFill/>
        </p:spPr>
        <p:txBody>
          <a:bodyPr wrap="none" rtlCol="0">
            <a:spAutoFit/>
          </a:bodyPr>
          <a:lstStyle/>
          <a:p>
            <a:pPr algn="ctr"/>
            <a:r>
              <a:rPr lang="en-US" sz="3200" dirty="0"/>
              <a:t>Overview</a:t>
            </a:r>
          </a:p>
        </p:txBody>
      </p:sp>
      <p:sp>
        <p:nvSpPr>
          <p:cNvPr id="3" name="TextBox 2">
            <a:extLst>
              <a:ext uri="{FF2B5EF4-FFF2-40B4-BE49-F238E27FC236}">
                <a16:creationId xmlns:a16="http://schemas.microsoft.com/office/drawing/2014/main" id="{27A74A0E-269B-5F49-8334-B2AA4C4E5FE9}"/>
              </a:ext>
            </a:extLst>
          </p:cNvPr>
          <p:cNvSpPr txBox="1"/>
          <p:nvPr/>
        </p:nvSpPr>
        <p:spPr>
          <a:xfrm>
            <a:off x="1350818" y="1270661"/>
            <a:ext cx="9490364" cy="1938992"/>
          </a:xfrm>
          <a:prstGeom prst="rect">
            <a:avLst/>
          </a:prstGeom>
          <a:noFill/>
        </p:spPr>
        <p:txBody>
          <a:bodyPr wrap="square" rtlCol="0">
            <a:spAutoFit/>
          </a:bodyPr>
          <a:lstStyle/>
          <a:p>
            <a:pPr marL="342900" indent="-342900">
              <a:buFontTx/>
              <a:buChar char="-"/>
            </a:pPr>
            <a:r>
              <a:rPr lang="en-US" sz="2400" dirty="0"/>
              <a:t>BRT Basics</a:t>
            </a:r>
          </a:p>
          <a:p>
            <a:pPr marL="342900" indent="-342900">
              <a:buFontTx/>
              <a:buChar char="-"/>
            </a:pPr>
            <a:r>
              <a:rPr lang="en-US" sz="2400" dirty="0"/>
              <a:t>A Brief (Likely Incomplete) History of BRT Analysis in Shark Research</a:t>
            </a:r>
          </a:p>
          <a:p>
            <a:pPr marL="342900" indent="-342900">
              <a:buFontTx/>
              <a:buChar char="-"/>
            </a:pPr>
            <a:r>
              <a:rPr lang="en-US" sz="2400" dirty="0"/>
              <a:t>Using BRTs with Acoustic Telemetry Data</a:t>
            </a:r>
          </a:p>
          <a:p>
            <a:pPr marL="342900" indent="-342900">
              <a:buFontTx/>
              <a:buChar char="-"/>
            </a:pPr>
            <a:r>
              <a:rPr lang="en-US" sz="2400" dirty="0"/>
              <a:t>BRT Analysis in R using </a:t>
            </a:r>
            <a:r>
              <a:rPr lang="en-US" sz="2400" i="1" dirty="0" err="1"/>
              <a:t>gbm.auto</a:t>
            </a:r>
            <a:endParaRPr lang="en-US" sz="2400" dirty="0"/>
          </a:p>
          <a:p>
            <a:pPr marL="342900" indent="-342900">
              <a:buFontTx/>
              <a:buChar char="-"/>
            </a:pPr>
            <a:r>
              <a:rPr lang="en-US" sz="2400" dirty="0"/>
              <a:t>Case Study (and Shameless Paper Promotion): NW Atlantic Dusky Sharks</a:t>
            </a:r>
          </a:p>
        </p:txBody>
      </p:sp>
      <p:pic>
        <p:nvPicPr>
          <p:cNvPr id="4" name="Picture 3">
            <a:extLst>
              <a:ext uri="{FF2B5EF4-FFF2-40B4-BE49-F238E27FC236}">
                <a16:creationId xmlns:a16="http://schemas.microsoft.com/office/drawing/2014/main" id="{640B479B-76D8-814C-B2E2-9C1C28ABA0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12226" y="3589693"/>
            <a:ext cx="5567547" cy="2575379"/>
          </a:xfrm>
          <a:prstGeom prst="rect">
            <a:avLst/>
          </a:prstGeom>
          <a:ln>
            <a:solidFill>
              <a:schemeClr val="bg1"/>
            </a:solidFill>
          </a:ln>
        </p:spPr>
      </p:pic>
    </p:spTree>
    <p:extLst>
      <p:ext uri="{BB962C8B-B14F-4D97-AF65-F5344CB8AC3E}">
        <p14:creationId xmlns:p14="http://schemas.microsoft.com/office/powerpoint/2010/main" val="158485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C230EE-10C5-C04D-A1D7-F54F640382DD}"/>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
        <p:nvSpPr>
          <p:cNvPr id="3" name="TextBox 2">
            <a:extLst>
              <a:ext uri="{FF2B5EF4-FFF2-40B4-BE49-F238E27FC236}">
                <a16:creationId xmlns:a16="http://schemas.microsoft.com/office/drawing/2014/main" id="{74A824DA-6E4D-F443-AFBE-831A7D8EC18D}"/>
              </a:ext>
            </a:extLst>
          </p:cNvPr>
          <p:cNvSpPr txBox="1"/>
          <p:nvPr/>
        </p:nvSpPr>
        <p:spPr>
          <a:xfrm>
            <a:off x="1917891" y="1105847"/>
            <a:ext cx="5425652" cy="461665"/>
          </a:xfrm>
          <a:prstGeom prst="rect">
            <a:avLst/>
          </a:prstGeom>
          <a:noFill/>
        </p:spPr>
        <p:txBody>
          <a:bodyPr wrap="none" rtlCol="0">
            <a:spAutoFit/>
          </a:bodyPr>
          <a:lstStyle/>
          <a:p>
            <a:r>
              <a:rPr lang="en-US" sz="2400" dirty="0"/>
              <a:t>Mapped model results – seasonal models</a:t>
            </a:r>
          </a:p>
        </p:txBody>
      </p:sp>
      <p:pic>
        <p:nvPicPr>
          <p:cNvPr id="5" name="Picture 4">
            <a:extLst>
              <a:ext uri="{FF2B5EF4-FFF2-40B4-BE49-F238E27FC236}">
                <a16:creationId xmlns:a16="http://schemas.microsoft.com/office/drawing/2014/main" id="{5C57303D-ABB7-334C-B744-1876ABD56F98}"/>
              </a:ext>
            </a:extLst>
          </p:cNvPr>
          <p:cNvPicPr>
            <a:picLocks noChangeAspect="1"/>
          </p:cNvPicPr>
          <p:nvPr/>
        </p:nvPicPr>
        <p:blipFill>
          <a:blip r:embed="rId2"/>
          <a:stretch>
            <a:fillRect/>
          </a:stretch>
        </p:blipFill>
        <p:spPr>
          <a:xfrm>
            <a:off x="2151412" y="1696698"/>
            <a:ext cx="7642401" cy="4945083"/>
          </a:xfrm>
          <a:prstGeom prst="rect">
            <a:avLst/>
          </a:prstGeom>
        </p:spPr>
      </p:pic>
    </p:spTree>
    <p:extLst>
      <p:ext uri="{BB962C8B-B14F-4D97-AF65-F5344CB8AC3E}">
        <p14:creationId xmlns:p14="http://schemas.microsoft.com/office/powerpoint/2010/main" val="398244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EB1F78-6364-F149-A127-C7F4D9CC9184}"/>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
        <p:nvSpPr>
          <p:cNvPr id="3" name="TextBox 2">
            <a:extLst>
              <a:ext uri="{FF2B5EF4-FFF2-40B4-BE49-F238E27FC236}">
                <a16:creationId xmlns:a16="http://schemas.microsoft.com/office/drawing/2014/main" id="{D0A46825-6044-6545-88CD-A9215CB2B008}"/>
              </a:ext>
            </a:extLst>
          </p:cNvPr>
          <p:cNvSpPr txBox="1"/>
          <p:nvPr/>
        </p:nvSpPr>
        <p:spPr>
          <a:xfrm>
            <a:off x="1917891" y="1148882"/>
            <a:ext cx="5078954" cy="461665"/>
          </a:xfrm>
          <a:prstGeom prst="rect">
            <a:avLst/>
          </a:prstGeom>
          <a:noFill/>
        </p:spPr>
        <p:txBody>
          <a:bodyPr wrap="none" rtlCol="0">
            <a:spAutoFit/>
          </a:bodyPr>
          <a:lstStyle/>
          <a:p>
            <a:r>
              <a:rPr lang="en-US" sz="2400" dirty="0"/>
              <a:t>Marginal effect plots – monthly models</a:t>
            </a:r>
          </a:p>
        </p:txBody>
      </p:sp>
      <p:pic>
        <p:nvPicPr>
          <p:cNvPr id="5" name="Picture 4">
            <a:extLst>
              <a:ext uri="{FF2B5EF4-FFF2-40B4-BE49-F238E27FC236}">
                <a16:creationId xmlns:a16="http://schemas.microsoft.com/office/drawing/2014/main" id="{E226B4D7-B1F1-4942-B5C7-F755231DDC9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59003" y="1782768"/>
            <a:ext cx="6273994" cy="4896411"/>
          </a:xfrm>
          <a:prstGeom prst="rect">
            <a:avLst/>
          </a:prstGeom>
        </p:spPr>
      </p:pic>
    </p:spTree>
    <p:extLst>
      <p:ext uri="{BB962C8B-B14F-4D97-AF65-F5344CB8AC3E}">
        <p14:creationId xmlns:p14="http://schemas.microsoft.com/office/powerpoint/2010/main" val="311245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1E6762-B714-DA4E-96B2-37C1B9CC1C4A}"/>
              </a:ext>
            </a:extLst>
          </p:cNvPr>
          <p:cNvSpPr txBox="1"/>
          <p:nvPr/>
        </p:nvSpPr>
        <p:spPr>
          <a:xfrm>
            <a:off x="2289631" y="391886"/>
            <a:ext cx="7612790" cy="584775"/>
          </a:xfrm>
          <a:prstGeom prst="rect">
            <a:avLst/>
          </a:prstGeom>
          <a:noFill/>
        </p:spPr>
        <p:txBody>
          <a:bodyPr wrap="none" rtlCol="0">
            <a:spAutoFit/>
          </a:bodyPr>
          <a:lstStyle/>
          <a:p>
            <a:pPr algn="ctr"/>
            <a:r>
              <a:rPr lang="en-US" sz="3200" dirty="0"/>
              <a:t>Case Study: Northwest Atlantic Dusky Sharks</a:t>
            </a:r>
          </a:p>
        </p:txBody>
      </p:sp>
      <p:sp>
        <p:nvSpPr>
          <p:cNvPr id="3" name="TextBox 2">
            <a:extLst>
              <a:ext uri="{FF2B5EF4-FFF2-40B4-BE49-F238E27FC236}">
                <a16:creationId xmlns:a16="http://schemas.microsoft.com/office/drawing/2014/main" id="{A248A507-3953-8442-962D-614D212C2706}"/>
              </a:ext>
            </a:extLst>
          </p:cNvPr>
          <p:cNvSpPr txBox="1"/>
          <p:nvPr/>
        </p:nvSpPr>
        <p:spPr>
          <a:xfrm>
            <a:off x="1917891" y="1105847"/>
            <a:ext cx="5313762" cy="461665"/>
          </a:xfrm>
          <a:prstGeom prst="rect">
            <a:avLst/>
          </a:prstGeom>
          <a:noFill/>
        </p:spPr>
        <p:txBody>
          <a:bodyPr wrap="none" rtlCol="0">
            <a:spAutoFit/>
          </a:bodyPr>
          <a:lstStyle/>
          <a:p>
            <a:r>
              <a:rPr lang="en-US" sz="2400" dirty="0"/>
              <a:t>Mapped model results – monthly models</a:t>
            </a:r>
          </a:p>
        </p:txBody>
      </p:sp>
      <p:pic>
        <p:nvPicPr>
          <p:cNvPr id="5" name="Picture 4">
            <a:extLst>
              <a:ext uri="{FF2B5EF4-FFF2-40B4-BE49-F238E27FC236}">
                <a16:creationId xmlns:a16="http://schemas.microsoft.com/office/drawing/2014/main" id="{B14E7ABE-DD6E-B34D-A62F-5DDF8BF0DDF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9581" y="1696698"/>
            <a:ext cx="10332838" cy="4457303"/>
          </a:xfrm>
          <a:prstGeom prst="rect">
            <a:avLst/>
          </a:prstGeom>
        </p:spPr>
      </p:pic>
    </p:spTree>
    <p:extLst>
      <p:ext uri="{BB962C8B-B14F-4D97-AF65-F5344CB8AC3E}">
        <p14:creationId xmlns:p14="http://schemas.microsoft.com/office/powerpoint/2010/main" val="2707508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0C4CBA-251E-2D4B-8664-9699B14924B5}"/>
              </a:ext>
            </a:extLst>
          </p:cNvPr>
          <p:cNvSpPr txBox="1"/>
          <p:nvPr/>
        </p:nvSpPr>
        <p:spPr>
          <a:xfrm>
            <a:off x="2706838" y="391886"/>
            <a:ext cx="6778395" cy="584775"/>
          </a:xfrm>
          <a:prstGeom prst="rect">
            <a:avLst/>
          </a:prstGeom>
          <a:noFill/>
        </p:spPr>
        <p:txBody>
          <a:bodyPr wrap="none" rtlCol="0">
            <a:spAutoFit/>
          </a:bodyPr>
          <a:lstStyle/>
          <a:p>
            <a:pPr algn="ctr"/>
            <a:r>
              <a:rPr lang="en-US" sz="3200" dirty="0"/>
              <a:t>References and Recommended Reading</a:t>
            </a:r>
          </a:p>
        </p:txBody>
      </p:sp>
      <p:sp>
        <p:nvSpPr>
          <p:cNvPr id="3" name="Rectangle 2">
            <a:extLst>
              <a:ext uri="{FF2B5EF4-FFF2-40B4-BE49-F238E27FC236}">
                <a16:creationId xmlns:a16="http://schemas.microsoft.com/office/drawing/2014/main" id="{B812CA70-4C0D-7B4F-A042-277EFB5543C9}"/>
              </a:ext>
            </a:extLst>
          </p:cNvPr>
          <p:cNvSpPr/>
          <p:nvPr/>
        </p:nvSpPr>
        <p:spPr>
          <a:xfrm>
            <a:off x="760038" y="1064889"/>
            <a:ext cx="10671924" cy="5693866"/>
          </a:xfrm>
          <a:prstGeom prst="rect">
            <a:avLst/>
          </a:prstGeom>
        </p:spPr>
        <p:txBody>
          <a:bodyPr wrap="square">
            <a:spAutoFit/>
          </a:bodyPr>
          <a:lstStyle/>
          <a:p>
            <a:r>
              <a:rPr lang="en-US" sz="1400" dirty="0" err="1"/>
              <a:t>Bangley</a:t>
            </a:r>
            <a:r>
              <a:rPr lang="en-US" sz="1400" dirty="0"/>
              <a:t>, C. W., L. Paramore, S. Dedman, and R. A. </a:t>
            </a:r>
            <a:r>
              <a:rPr lang="en-US" sz="1400" dirty="0" err="1"/>
              <a:t>Rulifson</a:t>
            </a:r>
            <a:r>
              <a:rPr lang="en-US" sz="1400" dirty="0"/>
              <a:t>. 2018. Delineation and mapping of coastal shark habitat within a shallow </a:t>
            </a:r>
            <a:r>
              <a:rPr lang="en-US" sz="1400" dirty="0" err="1"/>
              <a:t>lagoonal</a:t>
            </a:r>
            <a:r>
              <a:rPr lang="en-US" sz="1400" dirty="0"/>
              <a:t> estuary. PLOS ONE 13:e0195221.</a:t>
            </a:r>
          </a:p>
          <a:p>
            <a:endParaRPr lang="en-US" sz="1400" dirty="0"/>
          </a:p>
          <a:p>
            <a:r>
              <a:rPr lang="en-US" sz="1400" dirty="0" err="1"/>
              <a:t>Bangley</a:t>
            </a:r>
            <a:r>
              <a:rPr lang="en-US" sz="1400" dirty="0"/>
              <a:t>, C. W., T. H. Curtis, D. H. </a:t>
            </a:r>
            <a:r>
              <a:rPr lang="en-US" sz="1400" dirty="0" err="1"/>
              <a:t>Secor</a:t>
            </a:r>
            <a:r>
              <a:rPr lang="en-US" sz="1400" dirty="0"/>
              <a:t>, R. J. Latour, and M. B. Ogburn. 2020. Identifying important juvenile dusky shark habitat in the Northwest Atlantic Ocean using acoustic telemetry and spatial modeling. Marine and Coastal Fisheries 12: 348-363 </a:t>
            </a:r>
          </a:p>
          <a:p>
            <a:endParaRPr lang="en-US" sz="1400" dirty="0"/>
          </a:p>
          <a:p>
            <a:r>
              <a:rPr lang="en-US" sz="1400" dirty="0" err="1"/>
              <a:t>Elith</a:t>
            </a:r>
            <a:r>
              <a:rPr lang="en-US" sz="1400" dirty="0"/>
              <a:t>, J., J. R. </a:t>
            </a:r>
            <a:r>
              <a:rPr lang="en-US" sz="1400" dirty="0" err="1"/>
              <a:t>Leathwick</a:t>
            </a:r>
            <a:r>
              <a:rPr lang="en-US" sz="1400" dirty="0"/>
              <a:t>, and T. Hastie. 2008. A working guide to boosted regression trees. The Journal of Animal Ecology 77:802–13.</a:t>
            </a:r>
          </a:p>
          <a:p>
            <a:endParaRPr lang="en-US" sz="1400" dirty="0"/>
          </a:p>
          <a:p>
            <a:r>
              <a:rPr lang="en-US" sz="1400" dirty="0" err="1"/>
              <a:t>Elith</a:t>
            </a:r>
            <a:r>
              <a:rPr lang="en-US" sz="1400" dirty="0"/>
              <a:t>, J., and J. R. </a:t>
            </a:r>
            <a:r>
              <a:rPr lang="en-US" sz="1400" dirty="0" err="1"/>
              <a:t>Leathwick</a:t>
            </a:r>
            <a:r>
              <a:rPr lang="en-US" sz="1400" dirty="0"/>
              <a:t>. 2011. Boosted regression trees for ecological modeling. 22pp.</a:t>
            </a:r>
          </a:p>
          <a:p>
            <a:endParaRPr lang="en-US" sz="1400" dirty="0"/>
          </a:p>
          <a:p>
            <a:r>
              <a:rPr lang="en-US" sz="1400" dirty="0"/>
              <a:t>Dedman, S., R. Officer, D. Brophy, M. Clarke, and D. G. Reid. 2015. Modelling abundance hotspots for data-poor Irish Sea rays. Ecological Modelling 312:77–90.</a:t>
            </a:r>
          </a:p>
          <a:p>
            <a:endParaRPr lang="en-US" sz="1400" dirty="0"/>
          </a:p>
          <a:p>
            <a:r>
              <a:rPr lang="en-US" sz="1400" dirty="0"/>
              <a:t>Dedman, S., R. Officer, M. Clarke, D. G. Reid, and D. Brophy. 2017. </a:t>
            </a:r>
            <a:r>
              <a:rPr lang="en-US" sz="1400" dirty="0" err="1"/>
              <a:t>Gbm.auto</a:t>
            </a:r>
            <a:r>
              <a:rPr lang="en-US" sz="1400" dirty="0"/>
              <a:t>: a software tool to simplify spatial modeling and Marine Protected Area planning. PLOS One 12: e0188955.</a:t>
            </a:r>
          </a:p>
          <a:p>
            <a:endParaRPr lang="en-US" sz="1400" dirty="0"/>
          </a:p>
          <a:p>
            <a:r>
              <a:rPr lang="en-US" sz="1400" dirty="0" err="1"/>
              <a:t>Drymon</a:t>
            </a:r>
            <a:r>
              <a:rPr lang="en-US" sz="1400" dirty="0"/>
              <a:t>, J. M., S. Dedman, J. T. </a:t>
            </a:r>
            <a:r>
              <a:rPr lang="en-US" sz="1400" dirty="0" err="1"/>
              <a:t>Froeschke</a:t>
            </a:r>
            <a:r>
              <a:rPr lang="en-US" sz="1400" dirty="0"/>
              <a:t>, E. A. </a:t>
            </a:r>
            <a:r>
              <a:rPr lang="en-US" sz="1400" dirty="0" err="1"/>
              <a:t>Seubert</a:t>
            </a:r>
            <a:r>
              <a:rPr lang="en-US" sz="1400" dirty="0"/>
              <a:t>, A. E. Jefferson, A. M. </a:t>
            </a:r>
            <a:r>
              <a:rPr lang="en-US" sz="1400" dirty="0" err="1"/>
              <a:t>Kroetz</a:t>
            </a:r>
            <a:r>
              <a:rPr lang="en-US" sz="1400" dirty="0"/>
              <a:t>, J. F. </a:t>
            </a:r>
            <a:r>
              <a:rPr lang="en-US" sz="1400" dirty="0" err="1"/>
              <a:t>Mareska</a:t>
            </a:r>
            <a:r>
              <a:rPr lang="en-US" sz="1400" dirty="0"/>
              <a:t>, and S. P. Powers. 2020. Defining sex-specific habitat suitability for a northern Gulf of Mexico shark assemblage. Frontiers in Marine Science 7: 35.</a:t>
            </a:r>
          </a:p>
          <a:p>
            <a:endParaRPr lang="en-US" sz="1400" dirty="0"/>
          </a:p>
          <a:p>
            <a:r>
              <a:rPr lang="en-US" sz="1400" dirty="0" err="1"/>
              <a:t>Froeschke</a:t>
            </a:r>
            <a:r>
              <a:rPr lang="en-US" sz="1400" dirty="0"/>
              <a:t>, J., G. </a:t>
            </a:r>
            <a:r>
              <a:rPr lang="en-US" sz="1400" dirty="0" err="1"/>
              <a:t>Stunz</a:t>
            </a:r>
            <a:r>
              <a:rPr lang="en-US" sz="1400" dirty="0"/>
              <a:t>, and M. </a:t>
            </a:r>
            <a:r>
              <a:rPr lang="en-US" sz="1400" dirty="0" err="1"/>
              <a:t>Wildhaber</a:t>
            </a:r>
            <a:r>
              <a:rPr lang="en-US" sz="1400" dirty="0"/>
              <a:t>. 2010. Environmental influences on the occurrence of coastal sharks in estuarine waters. Marine Ecology Progress Series 407:279–292.</a:t>
            </a:r>
          </a:p>
          <a:p>
            <a:endParaRPr lang="en-US" sz="1400" dirty="0"/>
          </a:p>
          <a:p>
            <a:r>
              <a:rPr lang="en-US" sz="1400" dirty="0"/>
              <a:t>Grubbs, R. D., and J. A. </a:t>
            </a:r>
            <a:r>
              <a:rPr lang="en-US" sz="1400" dirty="0" err="1"/>
              <a:t>Musick</a:t>
            </a:r>
            <a:r>
              <a:rPr lang="en-US" sz="1400" dirty="0"/>
              <a:t>. 2007. Spatial delineation of summer nursery areas for juvenile sandbar sharks in Chesapeake Bay, Virginia. Pages 63–85 </a:t>
            </a:r>
            <a:r>
              <a:rPr lang="en-US" sz="1400" i="1" dirty="0"/>
              <a:t>in</a:t>
            </a:r>
            <a:r>
              <a:rPr lang="en-US" sz="1400" dirty="0"/>
              <a:t> C. T. McCandless, N. E. Kohler, and H. L. Pratt, Jr., editors. Shark nursery grounds of the Gulf of Mexico and the east coast waters of the United States. American Fisheries Society Symposium 50. American Fisheries Society, Bethesda, MD.</a:t>
            </a:r>
          </a:p>
        </p:txBody>
      </p:sp>
    </p:spTree>
    <p:extLst>
      <p:ext uri="{BB962C8B-B14F-4D97-AF65-F5344CB8AC3E}">
        <p14:creationId xmlns:p14="http://schemas.microsoft.com/office/powerpoint/2010/main" val="2544980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D9C256-1496-EB40-BC2E-D4B3BF93BE08}"/>
              </a:ext>
            </a:extLst>
          </p:cNvPr>
          <p:cNvSpPr txBox="1"/>
          <p:nvPr/>
        </p:nvSpPr>
        <p:spPr>
          <a:xfrm>
            <a:off x="5069857" y="391886"/>
            <a:ext cx="2052358" cy="584775"/>
          </a:xfrm>
          <a:prstGeom prst="rect">
            <a:avLst/>
          </a:prstGeom>
          <a:noFill/>
        </p:spPr>
        <p:txBody>
          <a:bodyPr wrap="none" rtlCol="0">
            <a:spAutoFit/>
          </a:bodyPr>
          <a:lstStyle/>
          <a:p>
            <a:pPr algn="ctr"/>
            <a:r>
              <a:rPr lang="en-US" sz="3200" dirty="0"/>
              <a:t>Questions?</a:t>
            </a:r>
          </a:p>
        </p:txBody>
      </p:sp>
      <p:pic>
        <p:nvPicPr>
          <p:cNvPr id="4" name="Picture 3">
            <a:extLst>
              <a:ext uri="{FF2B5EF4-FFF2-40B4-BE49-F238E27FC236}">
                <a16:creationId xmlns:a16="http://schemas.microsoft.com/office/drawing/2014/main" id="{942B69CF-84C3-7442-B68E-A979B717717F}"/>
              </a:ext>
            </a:extLst>
          </p:cNvPr>
          <p:cNvPicPr>
            <a:picLocks noChangeAspect="1"/>
          </p:cNvPicPr>
          <p:nvPr/>
        </p:nvPicPr>
        <p:blipFill>
          <a:blip r:embed="rId2"/>
          <a:stretch>
            <a:fillRect/>
          </a:stretch>
        </p:blipFill>
        <p:spPr>
          <a:xfrm>
            <a:off x="3096376" y="1430018"/>
            <a:ext cx="5999247" cy="4317639"/>
          </a:xfrm>
          <a:prstGeom prst="rect">
            <a:avLst/>
          </a:prstGeom>
        </p:spPr>
      </p:pic>
    </p:spTree>
    <p:extLst>
      <p:ext uri="{BB962C8B-B14F-4D97-AF65-F5344CB8AC3E}">
        <p14:creationId xmlns:p14="http://schemas.microsoft.com/office/powerpoint/2010/main" val="44215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BCD7AC-BD7A-9F42-B2B8-43A58E6DC369}"/>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3B3FAF7D-99AD-1345-BC6E-1EAC64F59E9E}"/>
              </a:ext>
            </a:extLst>
          </p:cNvPr>
          <p:cNvSpPr txBox="1"/>
          <p:nvPr/>
        </p:nvSpPr>
        <p:spPr>
          <a:xfrm>
            <a:off x="1351809" y="1128612"/>
            <a:ext cx="9609115" cy="2308324"/>
          </a:xfrm>
          <a:prstGeom prst="rect">
            <a:avLst/>
          </a:prstGeom>
          <a:noFill/>
        </p:spPr>
        <p:txBody>
          <a:bodyPr wrap="square" rtlCol="0">
            <a:spAutoFit/>
          </a:bodyPr>
          <a:lstStyle/>
          <a:p>
            <a:r>
              <a:rPr lang="en-US" sz="2400" dirty="0"/>
              <a:t>Regression Tree Analysis</a:t>
            </a:r>
          </a:p>
          <a:p>
            <a:pPr marL="342900" indent="-342900">
              <a:buFontTx/>
              <a:buChar char="-"/>
            </a:pPr>
            <a:r>
              <a:rPr lang="en-US" sz="2400" dirty="0"/>
              <a:t>Splits data into branches (or nodes) at cut points in explanatory variables</a:t>
            </a:r>
          </a:p>
          <a:p>
            <a:pPr marL="800100" lvl="1" indent="-342900">
              <a:buFontTx/>
              <a:buChar char="-"/>
            </a:pPr>
            <a:r>
              <a:rPr lang="en-US" sz="2400" dirty="0"/>
              <a:t>Splits aim to minimize variance in the resulting branches</a:t>
            </a:r>
          </a:p>
          <a:p>
            <a:pPr marL="800100" lvl="1" indent="-342900">
              <a:buFontTx/>
              <a:buChar char="-"/>
            </a:pPr>
            <a:r>
              <a:rPr lang="en-US" sz="2400" dirty="0"/>
              <a:t>Usually between high and low values of the response variable</a:t>
            </a:r>
          </a:p>
          <a:p>
            <a:pPr marL="342900" indent="-342900">
              <a:buFontTx/>
              <a:buChar char="-"/>
            </a:pPr>
            <a:r>
              <a:rPr lang="en-US" sz="2400" dirty="0"/>
              <a:t>Results provide ranges of explanatory variables associated with high response variable values</a:t>
            </a:r>
          </a:p>
        </p:txBody>
      </p:sp>
      <p:pic>
        <p:nvPicPr>
          <p:cNvPr id="4" name="Picture 3" descr="GrubbsMusickEcoTree.jpg">
            <a:extLst>
              <a:ext uri="{FF2B5EF4-FFF2-40B4-BE49-F238E27FC236}">
                <a16:creationId xmlns:a16="http://schemas.microsoft.com/office/drawing/2014/main" id="{868FBB09-11D4-054B-9D4B-6D3892B70A2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78158" y="3588887"/>
            <a:ext cx="3835689" cy="2642819"/>
          </a:xfrm>
          <a:prstGeom prst="rect">
            <a:avLst/>
          </a:prstGeom>
        </p:spPr>
      </p:pic>
      <p:sp>
        <p:nvSpPr>
          <p:cNvPr id="5" name="TextBox 4">
            <a:extLst>
              <a:ext uri="{FF2B5EF4-FFF2-40B4-BE49-F238E27FC236}">
                <a16:creationId xmlns:a16="http://schemas.microsoft.com/office/drawing/2014/main" id="{CE3C61F2-3A77-424F-B309-82C1D060703B}"/>
              </a:ext>
            </a:extLst>
          </p:cNvPr>
          <p:cNvSpPr txBox="1"/>
          <p:nvPr/>
        </p:nvSpPr>
        <p:spPr>
          <a:xfrm>
            <a:off x="6576168" y="6231706"/>
            <a:ext cx="1550424" cy="246221"/>
          </a:xfrm>
          <a:prstGeom prst="rect">
            <a:avLst/>
          </a:prstGeom>
          <a:noFill/>
        </p:spPr>
        <p:txBody>
          <a:bodyPr wrap="none" rtlCol="0">
            <a:spAutoFit/>
          </a:bodyPr>
          <a:lstStyle/>
          <a:p>
            <a:r>
              <a:rPr lang="en-US" sz="1000" dirty="0"/>
              <a:t>Grubbs and </a:t>
            </a:r>
            <a:r>
              <a:rPr lang="en-US" sz="1000" dirty="0" err="1"/>
              <a:t>Musick</a:t>
            </a:r>
            <a:r>
              <a:rPr lang="en-US" sz="1000" dirty="0"/>
              <a:t> (2007)</a:t>
            </a:r>
          </a:p>
        </p:txBody>
      </p:sp>
    </p:spTree>
    <p:extLst>
      <p:ext uri="{BB962C8B-B14F-4D97-AF65-F5344CB8AC3E}">
        <p14:creationId xmlns:p14="http://schemas.microsoft.com/office/powerpoint/2010/main" val="425640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27F0E9-DD57-E140-B450-319039C575DC}"/>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9F1DA549-E52C-4B46-9914-BEB7F0616937}"/>
              </a:ext>
            </a:extLst>
          </p:cNvPr>
          <p:cNvSpPr txBox="1"/>
          <p:nvPr/>
        </p:nvSpPr>
        <p:spPr>
          <a:xfrm>
            <a:off x="1153149" y="1095414"/>
            <a:ext cx="9885707" cy="2308324"/>
          </a:xfrm>
          <a:prstGeom prst="rect">
            <a:avLst/>
          </a:prstGeom>
          <a:noFill/>
        </p:spPr>
        <p:txBody>
          <a:bodyPr wrap="square" rtlCol="0">
            <a:spAutoFit/>
          </a:bodyPr>
          <a:lstStyle/>
          <a:p>
            <a:r>
              <a:rPr lang="en-US" sz="2400" dirty="0"/>
              <a:t>Boosting</a:t>
            </a:r>
          </a:p>
          <a:p>
            <a:pPr marL="342900" indent="-342900">
              <a:buFontTx/>
              <a:buChar char="-"/>
            </a:pPr>
            <a:r>
              <a:rPr lang="en-US" sz="2400" dirty="0"/>
              <a:t>Reduces variance in individual regression tree analysis</a:t>
            </a:r>
          </a:p>
          <a:p>
            <a:pPr marL="342900" indent="-342900">
              <a:buFontTx/>
              <a:buChar char="-"/>
            </a:pPr>
            <a:r>
              <a:rPr lang="en-US" sz="2400" dirty="0"/>
              <a:t>Boosting – repeats analysis over many iterations</a:t>
            </a:r>
          </a:p>
          <a:p>
            <a:pPr marL="800100" lvl="1" indent="-342900">
              <a:buFontTx/>
              <a:buChar char="-"/>
            </a:pPr>
            <a:r>
              <a:rPr lang="en-US" sz="2400" dirty="0"/>
              <a:t>Machine learning allows each successive tree to “learn from” the last</a:t>
            </a:r>
          </a:p>
          <a:p>
            <a:pPr marL="800100" lvl="1" indent="-342900">
              <a:buFontTx/>
              <a:buChar char="-"/>
            </a:pPr>
            <a:r>
              <a:rPr lang="en-US" sz="2400" dirty="0"/>
              <a:t>Process repeated over many iterations until deviance between trees is minimized – typically at least 1000</a:t>
            </a:r>
          </a:p>
        </p:txBody>
      </p:sp>
      <p:pic>
        <p:nvPicPr>
          <p:cNvPr id="4" name="Picture 3" descr="GrubbsMusickEcoTree.jpg">
            <a:extLst>
              <a:ext uri="{FF2B5EF4-FFF2-40B4-BE49-F238E27FC236}">
                <a16:creationId xmlns:a16="http://schemas.microsoft.com/office/drawing/2014/main" id="{FA100020-3FD6-E54C-BF45-826CDE4BE8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53119" y="3522491"/>
            <a:ext cx="3835689" cy="2642819"/>
          </a:xfrm>
          <a:prstGeom prst="rect">
            <a:avLst/>
          </a:prstGeom>
        </p:spPr>
      </p:pic>
      <p:pic>
        <p:nvPicPr>
          <p:cNvPr id="5" name="Picture 4" descr="GrubbsMusickEcoTree.jpg">
            <a:extLst>
              <a:ext uri="{FF2B5EF4-FFF2-40B4-BE49-F238E27FC236}">
                <a16:creationId xmlns:a16="http://schemas.microsoft.com/office/drawing/2014/main" id="{E250315C-7BD8-D64D-85A5-FB5E567218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72516" y="3802642"/>
            <a:ext cx="3835689" cy="2642819"/>
          </a:xfrm>
          <a:prstGeom prst="rect">
            <a:avLst/>
          </a:prstGeom>
        </p:spPr>
      </p:pic>
      <p:pic>
        <p:nvPicPr>
          <p:cNvPr id="6" name="Picture 5" descr="GrubbsMusickEcoTree.jpg">
            <a:extLst>
              <a:ext uri="{FF2B5EF4-FFF2-40B4-BE49-F238E27FC236}">
                <a16:creationId xmlns:a16="http://schemas.microsoft.com/office/drawing/2014/main" id="{E9858888-72DB-7347-B7FA-D31C7E9D64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0963" y="4082793"/>
            <a:ext cx="3835689" cy="2642819"/>
          </a:xfrm>
          <a:prstGeom prst="rect">
            <a:avLst/>
          </a:prstGeom>
        </p:spPr>
      </p:pic>
      <p:sp>
        <p:nvSpPr>
          <p:cNvPr id="7" name="TextBox 6">
            <a:extLst>
              <a:ext uri="{FF2B5EF4-FFF2-40B4-BE49-F238E27FC236}">
                <a16:creationId xmlns:a16="http://schemas.microsoft.com/office/drawing/2014/main" id="{B4BCFC8E-4FDD-6243-978E-8723C550890E}"/>
              </a:ext>
            </a:extLst>
          </p:cNvPr>
          <p:cNvSpPr txBox="1"/>
          <p:nvPr/>
        </p:nvSpPr>
        <p:spPr>
          <a:xfrm>
            <a:off x="2022092" y="6514461"/>
            <a:ext cx="1550424" cy="246221"/>
          </a:xfrm>
          <a:prstGeom prst="rect">
            <a:avLst/>
          </a:prstGeom>
          <a:noFill/>
        </p:spPr>
        <p:txBody>
          <a:bodyPr wrap="none" rtlCol="0">
            <a:spAutoFit/>
          </a:bodyPr>
          <a:lstStyle/>
          <a:p>
            <a:r>
              <a:rPr lang="en-US" sz="1000" dirty="0"/>
              <a:t>Grubbs and </a:t>
            </a:r>
            <a:r>
              <a:rPr lang="en-US" sz="1000" dirty="0" err="1"/>
              <a:t>Musick</a:t>
            </a:r>
            <a:r>
              <a:rPr lang="en-US" sz="1000" dirty="0"/>
              <a:t> (2007)</a:t>
            </a:r>
          </a:p>
        </p:txBody>
      </p:sp>
    </p:spTree>
    <p:extLst>
      <p:ext uri="{BB962C8B-B14F-4D97-AF65-F5344CB8AC3E}">
        <p14:creationId xmlns:p14="http://schemas.microsoft.com/office/powerpoint/2010/main" val="336729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1463F-9D2A-1940-B7B3-23E655D27C9A}"/>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BE476D9E-F48A-074E-BE97-96EE57E84CC3}"/>
              </a:ext>
            </a:extLst>
          </p:cNvPr>
          <p:cNvSpPr txBox="1"/>
          <p:nvPr/>
        </p:nvSpPr>
        <p:spPr>
          <a:xfrm>
            <a:off x="961903" y="1407057"/>
            <a:ext cx="5809747" cy="3416320"/>
          </a:xfrm>
          <a:prstGeom prst="rect">
            <a:avLst/>
          </a:prstGeom>
          <a:noFill/>
        </p:spPr>
        <p:txBody>
          <a:bodyPr wrap="square" rtlCol="0">
            <a:spAutoFit/>
          </a:bodyPr>
          <a:lstStyle/>
          <a:p>
            <a:r>
              <a:rPr lang="en-US" sz="2400" dirty="0"/>
              <a:t>Response Variables</a:t>
            </a:r>
          </a:p>
          <a:p>
            <a:pPr marL="342900" indent="-342900">
              <a:buFontTx/>
              <a:buChar char="-"/>
            </a:pPr>
            <a:r>
              <a:rPr lang="en-US" sz="2400" dirty="0"/>
              <a:t>Presence – binary/probability</a:t>
            </a:r>
          </a:p>
          <a:p>
            <a:pPr marL="342900" indent="-342900">
              <a:buFontTx/>
              <a:buChar char="-"/>
            </a:pPr>
            <a:r>
              <a:rPr lang="en-US" sz="2400" dirty="0"/>
              <a:t>Abundance – Gaussian </a:t>
            </a:r>
          </a:p>
          <a:p>
            <a:pPr marL="342900" indent="-342900">
              <a:buFontTx/>
              <a:buChar char="-"/>
            </a:pPr>
            <a:r>
              <a:rPr lang="en-US" sz="2400" dirty="0"/>
              <a:t>Can model each separately or both</a:t>
            </a:r>
          </a:p>
          <a:p>
            <a:pPr marL="800100" lvl="1" indent="-342900">
              <a:buFontTx/>
              <a:buChar char="-"/>
            </a:pPr>
            <a:r>
              <a:rPr lang="en-US" sz="2400" dirty="0"/>
              <a:t>Abundance corrected for presence probability</a:t>
            </a:r>
          </a:p>
          <a:p>
            <a:r>
              <a:rPr lang="en-US" sz="2400" dirty="0"/>
              <a:t>Explanatory Variables</a:t>
            </a:r>
          </a:p>
          <a:p>
            <a:pPr marL="342900" indent="-342900">
              <a:buFontTx/>
              <a:buChar char="-"/>
            </a:pPr>
            <a:r>
              <a:rPr lang="en-US" sz="2400" dirty="0"/>
              <a:t>Environmental data</a:t>
            </a:r>
          </a:p>
          <a:p>
            <a:pPr marL="342900" indent="-342900">
              <a:buFontTx/>
              <a:buChar char="-"/>
            </a:pPr>
            <a:r>
              <a:rPr lang="en-US" sz="2400" dirty="0"/>
              <a:t>Presence/abundance of other species </a:t>
            </a:r>
          </a:p>
        </p:txBody>
      </p:sp>
      <p:pic>
        <p:nvPicPr>
          <p:cNvPr id="4" name="Picture 3">
            <a:extLst>
              <a:ext uri="{FF2B5EF4-FFF2-40B4-BE49-F238E27FC236}">
                <a16:creationId xmlns:a16="http://schemas.microsoft.com/office/drawing/2014/main" id="{EAE9F441-51EA-F944-96D7-5334F720572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41022" y="976661"/>
            <a:ext cx="4391156" cy="5682672"/>
          </a:xfrm>
          <a:prstGeom prst="rect">
            <a:avLst/>
          </a:prstGeom>
        </p:spPr>
      </p:pic>
    </p:spTree>
    <p:extLst>
      <p:ext uri="{BB962C8B-B14F-4D97-AF65-F5344CB8AC3E}">
        <p14:creationId xmlns:p14="http://schemas.microsoft.com/office/powerpoint/2010/main" val="359301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1574E-E3C7-1540-BAFA-46DB16CA951C}"/>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60EFF826-69D8-6144-83BA-073554C53067}"/>
              </a:ext>
            </a:extLst>
          </p:cNvPr>
          <p:cNvSpPr txBox="1"/>
          <p:nvPr/>
        </p:nvSpPr>
        <p:spPr>
          <a:xfrm>
            <a:off x="788193" y="1243013"/>
            <a:ext cx="10615613" cy="3046988"/>
          </a:xfrm>
          <a:prstGeom prst="rect">
            <a:avLst/>
          </a:prstGeom>
          <a:noFill/>
        </p:spPr>
        <p:txBody>
          <a:bodyPr wrap="square" rtlCol="0">
            <a:spAutoFit/>
          </a:bodyPr>
          <a:lstStyle/>
          <a:p>
            <a:r>
              <a:rPr lang="en-US" sz="2400" dirty="0"/>
              <a:t>Model Parameters</a:t>
            </a:r>
          </a:p>
          <a:p>
            <a:pPr marL="342900" indent="-342900">
              <a:buFontTx/>
              <a:buChar char="-"/>
            </a:pPr>
            <a:r>
              <a:rPr lang="en-US" sz="2400" dirty="0"/>
              <a:t>Tree Complexity (</a:t>
            </a:r>
            <a:r>
              <a:rPr lang="en-US" sz="2400" i="1" dirty="0" err="1"/>
              <a:t>tc</a:t>
            </a:r>
            <a:r>
              <a:rPr lang="en-US" sz="2400" dirty="0"/>
              <a:t>) – number of nodes at each split</a:t>
            </a:r>
          </a:p>
          <a:p>
            <a:pPr marL="800100" lvl="1" indent="-342900">
              <a:buFontTx/>
              <a:buChar char="-"/>
            </a:pPr>
            <a:r>
              <a:rPr lang="en-US" sz="2400" dirty="0"/>
              <a:t>Typically either two or number of explanatory variables (within reason)</a:t>
            </a:r>
          </a:p>
          <a:p>
            <a:pPr marL="342900" indent="-342900">
              <a:buFontTx/>
              <a:buChar char="-"/>
            </a:pPr>
            <a:r>
              <a:rPr lang="en-US" sz="2400" dirty="0"/>
              <a:t>Learning Rate (</a:t>
            </a:r>
            <a:r>
              <a:rPr lang="en-US" sz="2400" i="1" dirty="0" err="1"/>
              <a:t>lr</a:t>
            </a:r>
            <a:r>
              <a:rPr lang="en-US" sz="2400" dirty="0"/>
              <a:t>) – contribution of each tree to reducing deviance of the next</a:t>
            </a:r>
          </a:p>
          <a:p>
            <a:pPr marL="342900" indent="-342900">
              <a:buFontTx/>
              <a:buChar char="-"/>
            </a:pPr>
            <a:r>
              <a:rPr lang="en-US" sz="2400" dirty="0"/>
              <a:t>Bag Fraction (</a:t>
            </a:r>
            <a:r>
              <a:rPr lang="en-US" sz="2400" i="1" dirty="0"/>
              <a:t>bf</a:t>
            </a:r>
            <a:r>
              <a:rPr lang="en-US" sz="2400" dirty="0"/>
              <a:t>) – proportion of data randomly selected and used to cross-validate the rest (the training data)</a:t>
            </a:r>
          </a:p>
          <a:p>
            <a:pPr marL="800100" lvl="1" indent="-342900">
              <a:buFontTx/>
              <a:buChar char="-"/>
            </a:pPr>
            <a:r>
              <a:rPr lang="en-US" sz="2400" dirty="0"/>
              <a:t>Usually 0.4-0.7</a:t>
            </a:r>
          </a:p>
          <a:p>
            <a:pPr marL="800100" lvl="1" indent="-342900">
              <a:buFontTx/>
              <a:buChar char="-"/>
            </a:pPr>
            <a:r>
              <a:rPr lang="en-US" sz="2400" dirty="0"/>
              <a:t>Data are randomly selected for each tree iteration</a:t>
            </a:r>
          </a:p>
        </p:txBody>
      </p:sp>
    </p:spTree>
    <p:extLst>
      <p:ext uri="{BB962C8B-B14F-4D97-AF65-F5344CB8AC3E}">
        <p14:creationId xmlns:p14="http://schemas.microsoft.com/office/powerpoint/2010/main" val="403865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05D0F3-1B29-1D4A-925E-D816EECA6E0D}"/>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2869D288-0AC0-2E47-A20B-F30F54BCA84F}"/>
              </a:ext>
            </a:extLst>
          </p:cNvPr>
          <p:cNvSpPr txBox="1"/>
          <p:nvPr/>
        </p:nvSpPr>
        <p:spPr>
          <a:xfrm>
            <a:off x="1232196" y="1223900"/>
            <a:ext cx="9725291" cy="830997"/>
          </a:xfrm>
          <a:prstGeom prst="rect">
            <a:avLst/>
          </a:prstGeom>
          <a:noFill/>
        </p:spPr>
        <p:txBody>
          <a:bodyPr wrap="none" rtlCol="0">
            <a:spAutoFit/>
          </a:bodyPr>
          <a:lstStyle/>
          <a:p>
            <a:r>
              <a:rPr lang="en-US" sz="2400" dirty="0"/>
              <a:t>Spatial Analysis – mapped BRT results are very intuitive (and look really cool)</a:t>
            </a:r>
          </a:p>
          <a:p>
            <a:pPr marL="342900" indent="-342900">
              <a:buFontTx/>
              <a:buChar char="-"/>
            </a:pPr>
            <a:r>
              <a:rPr lang="en-US" sz="2400" dirty="0"/>
              <a:t>Applies model results to grid of environmental data</a:t>
            </a:r>
          </a:p>
        </p:txBody>
      </p:sp>
      <p:pic>
        <p:nvPicPr>
          <p:cNvPr id="4" name="Picture 3" descr="GrubbsMusickEcoModel.jpg">
            <a:extLst>
              <a:ext uri="{FF2B5EF4-FFF2-40B4-BE49-F238E27FC236}">
                <a16:creationId xmlns:a16="http://schemas.microsoft.com/office/drawing/2014/main" id="{35919584-E661-BE4F-98D3-1B966D395FF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6442" y="2054897"/>
            <a:ext cx="2779322" cy="4241697"/>
          </a:xfrm>
          <a:prstGeom prst="rect">
            <a:avLst/>
          </a:prstGeom>
        </p:spPr>
      </p:pic>
      <p:pic>
        <p:nvPicPr>
          <p:cNvPr id="5" name="Picture 4" descr="GrubbsMusickEcoTree.jpg">
            <a:extLst>
              <a:ext uri="{FF2B5EF4-FFF2-40B4-BE49-F238E27FC236}">
                <a16:creationId xmlns:a16="http://schemas.microsoft.com/office/drawing/2014/main" id="{8FED4068-51DF-E44C-B233-E77FD5B9CF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0939" y="2935418"/>
            <a:ext cx="3609359" cy="2486877"/>
          </a:xfrm>
          <a:prstGeom prst="rect">
            <a:avLst/>
          </a:prstGeom>
        </p:spPr>
      </p:pic>
      <p:sp>
        <p:nvSpPr>
          <p:cNvPr id="6" name="Right Arrow 5">
            <a:extLst>
              <a:ext uri="{FF2B5EF4-FFF2-40B4-BE49-F238E27FC236}">
                <a16:creationId xmlns:a16="http://schemas.microsoft.com/office/drawing/2014/main" id="{12324B5C-745C-D146-B736-E2809843B9AC}"/>
              </a:ext>
            </a:extLst>
          </p:cNvPr>
          <p:cNvSpPr/>
          <p:nvPr/>
        </p:nvSpPr>
        <p:spPr>
          <a:xfrm>
            <a:off x="5640457" y="3750232"/>
            <a:ext cx="885825" cy="425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6EBD0B-8BFE-CE40-8895-28EFD3D31329}"/>
              </a:ext>
            </a:extLst>
          </p:cNvPr>
          <p:cNvSpPr txBox="1"/>
          <p:nvPr/>
        </p:nvSpPr>
        <p:spPr>
          <a:xfrm>
            <a:off x="7935340" y="6365111"/>
            <a:ext cx="1550424" cy="246221"/>
          </a:xfrm>
          <a:prstGeom prst="rect">
            <a:avLst/>
          </a:prstGeom>
          <a:noFill/>
        </p:spPr>
        <p:txBody>
          <a:bodyPr wrap="none" rtlCol="0">
            <a:spAutoFit/>
          </a:bodyPr>
          <a:lstStyle/>
          <a:p>
            <a:r>
              <a:rPr lang="en-US" sz="1000" dirty="0"/>
              <a:t>Grubbs and </a:t>
            </a:r>
            <a:r>
              <a:rPr lang="en-US" sz="1000" dirty="0" err="1"/>
              <a:t>Musick</a:t>
            </a:r>
            <a:r>
              <a:rPr lang="en-US" sz="1000" dirty="0"/>
              <a:t> (2007)</a:t>
            </a:r>
          </a:p>
        </p:txBody>
      </p:sp>
    </p:spTree>
    <p:extLst>
      <p:ext uri="{BB962C8B-B14F-4D97-AF65-F5344CB8AC3E}">
        <p14:creationId xmlns:p14="http://schemas.microsoft.com/office/powerpoint/2010/main" val="321493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D21B1A-2B03-CD4F-9225-BB30D3363EBC}"/>
              </a:ext>
            </a:extLst>
          </p:cNvPr>
          <p:cNvSpPr txBox="1"/>
          <p:nvPr/>
        </p:nvSpPr>
        <p:spPr>
          <a:xfrm>
            <a:off x="5132053" y="391886"/>
            <a:ext cx="1927900" cy="584775"/>
          </a:xfrm>
          <a:prstGeom prst="rect">
            <a:avLst/>
          </a:prstGeom>
          <a:noFill/>
        </p:spPr>
        <p:txBody>
          <a:bodyPr wrap="none" rtlCol="0">
            <a:spAutoFit/>
          </a:bodyPr>
          <a:lstStyle/>
          <a:p>
            <a:pPr algn="ctr"/>
            <a:r>
              <a:rPr lang="en-US" sz="3200" dirty="0"/>
              <a:t>BRT Basics</a:t>
            </a:r>
          </a:p>
        </p:txBody>
      </p:sp>
      <p:sp>
        <p:nvSpPr>
          <p:cNvPr id="3" name="TextBox 2">
            <a:extLst>
              <a:ext uri="{FF2B5EF4-FFF2-40B4-BE49-F238E27FC236}">
                <a16:creationId xmlns:a16="http://schemas.microsoft.com/office/drawing/2014/main" id="{536E47D5-6DFA-A942-977D-155BA044AEFD}"/>
              </a:ext>
            </a:extLst>
          </p:cNvPr>
          <p:cNvSpPr txBox="1"/>
          <p:nvPr/>
        </p:nvSpPr>
        <p:spPr>
          <a:xfrm>
            <a:off x="1114301" y="1199408"/>
            <a:ext cx="9963397" cy="2308324"/>
          </a:xfrm>
          <a:prstGeom prst="rect">
            <a:avLst/>
          </a:prstGeom>
          <a:noFill/>
        </p:spPr>
        <p:txBody>
          <a:bodyPr wrap="square" rtlCol="0">
            <a:spAutoFit/>
          </a:bodyPr>
          <a:lstStyle/>
          <a:p>
            <a:r>
              <a:rPr lang="en-US" sz="2400" dirty="0"/>
              <a:t>Model diagnostics – no </a:t>
            </a:r>
            <a:r>
              <a:rPr lang="en-US" sz="2400" i="1" dirty="0"/>
              <a:t>p-</a:t>
            </a:r>
            <a:r>
              <a:rPr lang="en-US" sz="2400" dirty="0"/>
              <a:t>value, so how do you (and/or reviewers) know how well it performed?</a:t>
            </a:r>
          </a:p>
          <a:p>
            <a:pPr marL="342900" indent="-342900">
              <a:buFontTx/>
              <a:buChar char="-"/>
            </a:pPr>
            <a:r>
              <a:rPr lang="en-US" sz="2400" dirty="0"/>
              <a:t>Cross-validation score (CV score) – the greater, the better</a:t>
            </a:r>
          </a:p>
          <a:p>
            <a:pPr marL="800100" lvl="1" indent="-342900">
              <a:buFontTx/>
              <a:buChar char="-"/>
            </a:pPr>
            <a:r>
              <a:rPr lang="en-US" sz="2400" dirty="0"/>
              <a:t>0.6 or greater considered “good”</a:t>
            </a:r>
          </a:p>
          <a:p>
            <a:pPr marL="342900" indent="-342900">
              <a:buFontTx/>
              <a:buChar char="-"/>
            </a:pPr>
            <a:r>
              <a:rPr lang="en-US" sz="2400" dirty="0"/>
              <a:t>Area Under Curve (AUC) – the greater, the better</a:t>
            </a:r>
          </a:p>
          <a:p>
            <a:pPr marL="342900" indent="-342900">
              <a:buFontTx/>
              <a:buChar char="-"/>
            </a:pPr>
            <a:r>
              <a:rPr lang="en-US" sz="2400" dirty="0"/>
              <a:t>Mean Deviance – the lesser, the better</a:t>
            </a:r>
          </a:p>
        </p:txBody>
      </p:sp>
      <p:pic>
        <p:nvPicPr>
          <p:cNvPr id="7" name="Picture 6">
            <a:extLst>
              <a:ext uri="{FF2B5EF4-FFF2-40B4-BE49-F238E27FC236}">
                <a16:creationId xmlns:a16="http://schemas.microsoft.com/office/drawing/2014/main" id="{1B8C4A75-CBC1-984C-9739-FB8CD22BD55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70223" y="2719449"/>
            <a:ext cx="3325237" cy="3325237"/>
          </a:xfrm>
          <a:prstGeom prst="rect">
            <a:avLst/>
          </a:prstGeom>
        </p:spPr>
      </p:pic>
      <p:sp>
        <p:nvSpPr>
          <p:cNvPr id="8" name="Rectangle 7">
            <a:extLst>
              <a:ext uri="{FF2B5EF4-FFF2-40B4-BE49-F238E27FC236}">
                <a16:creationId xmlns:a16="http://schemas.microsoft.com/office/drawing/2014/main" id="{7490A877-0180-C74E-824E-72BE47AE8D2C}"/>
              </a:ext>
            </a:extLst>
          </p:cNvPr>
          <p:cNvSpPr/>
          <p:nvPr/>
        </p:nvSpPr>
        <p:spPr>
          <a:xfrm>
            <a:off x="1114300" y="3429000"/>
            <a:ext cx="7055923" cy="2677656"/>
          </a:xfrm>
          <a:prstGeom prst="rect">
            <a:avLst/>
          </a:prstGeom>
        </p:spPr>
        <p:txBody>
          <a:bodyPr wrap="square">
            <a:spAutoFit/>
          </a:bodyPr>
          <a:lstStyle/>
          <a:p>
            <a:pPr marL="342900" indent="-342900">
              <a:buFontTx/>
              <a:buChar char="-"/>
            </a:pPr>
            <a:r>
              <a:rPr lang="en-US" sz="2400" dirty="0"/>
              <a:t>Unrepresentativeness Maps (for spatial analysis)</a:t>
            </a:r>
          </a:p>
          <a:p>
            <a:pPr marL="800100" lvl="1" indent="-342900">
              <a:buFontTx/>
              <a:buChar char="-"/>
            </a:pPr>
            <a:r>
              <a:rPr lang="en-US" sz="2400" dirty="0"/>
              <a:t>Shows how well data used in the model overlap with the actual range of explanatory variables in environmental grid</a:t>
            </a:r>
          </a:p>
          <a:p>
            <a:pPr marL="342900" indent="-342900">
              <a:buFontTx/>
              <a:buChar char="-"/>
            </a:pPr>
            <a:r>
              <a:rPr lang="en-US" sz="2400" dirty="0"/>
              <a:t>Cross-validated AUC vs. training data AUC</a:t>
            </a:r>
          </a:p>
          <a:p>
            <a:pPr marL="800100" lvl="1" indent="-342900">
              <a:buFontTx/>
              <a:buChar char="-"/>
            </a:pPr>
            <a:r>
              <a:rPr lang="en-US" sz="2400" dirty="0"/>
              <a:t>Used to measure model overfitting – not significant if values are similar</a:t>
            </a:r>
          </a:p>
        </p:txBody>
      </p:sp>
    </p:spTree>
    <p:extLst>
      <p:ext uri="{BB962C8B-B14F-4D97-AF65-F5344CB8AC3E}">
        <p14:creationId xmlns:p14="http://schemas.microsoft.com/office/powerpoint/2010/main" val="2333820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2463</Words>
  <Application>Microsoft Macintosh PowerPoint</Application>
  <PresentationFormat>Widescreen</PresentationFormat>
  <Paragraphs>306</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81</cp:revision>
  <dcterms:created xsi:type="dcterms:W3CDTF">2020-12-13T20:31:41Z</dcterms:created>
  <dcterms:modified xsi:type="dcterms:W3CDTF">2020-12-15T04:49:52Z</dcterms:modified>
</cp:coreProperties>
</file>